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3970" r:id="rId5"/>
  </p:sldMasterIdLst>
  <p:notesMasterIdLst>
    <p:notesMasterId r:id="rId28"/>
  </p:notesMasterIdLst>
  <p:handoutMasterIdLst>
    <p:handoutMasterId r:id="rId29"/>
  </p:handoutMasterIdLst>
  <p:sldIdLst>
    <p:sldId id="304" r:id="rId6"/>
    <p:sldId id="379" r:id="rId7"/>
    <p:sldId id="411" r:id="rId8"/>
    <p:sldId id="539" r:id="rId9"/>
    <p:sldId id="487" r:id="rId10"/>
    <p:sldId id="525" r:id="rId11"/>
    <p:sldId id="546" r:id="rId12"/>
    <p:sldId id="547" r:id="rId13"/>
    <p:sldId id="540" r:id="rId14"/>
    <p:sldId id="541" r:id="rId15"/>
    <p:sldId id="545" r:id="rId16"/>
    <p:sldId id="548" r:id="rId17"/>
    <p:sldId id="549" r:id="rId18"/>
    <p:sldId id="535" r:id="rId19"/>
    <p:sldId id="516" r:id="rId20"/>
    <p:sldId id="515" r:id="rId21"/>
    <p:sldId id="522" r:id="rId22"/>
    <p:sldId id="409" r:id="rId23"/>
    <p:sldId id="457" r:id="rId24"/>
    <p:sldId id="473" r:id="rId25"/>
    <p:sldId id="481" r:id="rId26"/>
    <p:sldId id="311" r:id="rId27"/>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Management" id="{8A4119D8-48D4-4304-AD7E-278EE8AE8819}">
          <p14:sldIdLst>
            <p14:sldId id="304"/>
            <p14:sldId id="379"/>
          </p14:sldIdLst>
        </p14:section>
        <p14:section name="Executive Summary" id="{05820431-A615-42A6-A9C7-3DD4CC345BD6}">
          <p14:sldIdLst>
            <p14:sldId id="411"/>
            <p14:sldId id="539"/>
          </p14:sldIdLst>
        </p14:section>
        <p14:section name="Solution Architecture" id="{5067ACFB-3FBE-491E-8005-82913A8B12B2}">
          <p14:sldIdLst>
            <p14:sldId id="487"/>
            <p14:sldId id="525"/>
            <p14:sldId id="546"/>
            <p14:sldId id="547"/>
          </p14:sldIdLst>
        </p14:section>
        <p14:section name="Planning &amp; Costing" id="{D671634E-E6F1-4F58-B6FE-C0E34EF9D2BE}">
          <p14:sldIdLst>
            <p14:sldId id="540"/>
            <p14:sldId id="541"/>
            <p14:sldId id="545"/>
            <p14:sldId id="548"/>
            <p14:sldId id="549"/>
          </p14:sldIdLst>
        </p14:section>
        <p14:section name="Constraints" id="{E499556D-37A8-47B6-8E71-64E2DF02AFB8}">
          <p14:sldIdLst>
            <p14:sldId id="535"/>
            <p14:sldId id="516"/>
            <p14:sldId id="515"/>
            <p14:sldId id="522"/>
          </p14:sldIdLst>
        </p14:section>
        <p14:section name="Next Steps" id="{F2F5BA03-527D-430A-85D6-3DA70EAB4810}">
          <p14:sldIdLst>
            <p14:sldId id="409"/>
          </p14:sldIdLst>
        </p14:section>
        <p14:section name="Appendix" id="{CDC788D6-0198-45E9-A65A-67D89C5AAF12}">
          <p14:sldIdLst>
            <p14:sldId id="457"/>
            <p14:sldId id="473"/>
            <p14:sldId id="481"/>
            <p14:sldId id="311"/>
          </p14:sldIdLst>
        </p14:section>
      </p14:sectionLst>
    </p:ext>
    <p:ext uri="{EFAFB233-063F-42B5-8137-9DF3F51BA10A}">
      <p15:sldGuideLst xmlns:p15="http://schemas.microsoft.com/office/powerpoint/2012/main">
        <p15:guide id="1" orient="horz" pos="2160" userDrawn="1">
          <p15:clr>
            <a:srgbClr val="A4A3A4"/>
          </p15:clr>
        </p15:guide>
        <p15:guide id="2" pos="3842"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2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2CC"/>
    <a:srgbClr val="FFE600"/>
    <a:srgbClr val="C4C4CD"/>
    <a:srgbClr val="D9D9D9"/>
    <a:srgbClr val="2E2E38"/>
    <a:srgbClr val="92D050"/>
    <a:srgbClr val="000000"/>
    <a:srgbClr val="E8F3EA"/>
    <a:srgbClr val="CDE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7" autoAdjust="0"/>
    <p:restoredTop sz="93907" autoAdjust="0"/>
  </p:normalViewPr>
  <p:slideViewPr>
    <p:cSldViewPr snapToGrid="0" snapToObjects="1" showGuides="1">
      <p:cViewPr varScale="1">
        <p:scale>
          <a:sx n="107" d="100"/>
          <a:sy n="107" d="100"/>
        </p:scale>
        <p:origin x="186" y="102"/>
      </p:cViewPr>
      <p:guideLst>
        <p:guide orient="horz" pos="2160"/>
        <p:guide pos="384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50" d="100"/>
        <a:sy n="50" d="100"/>
      </p:scale>
      <p:origin x="0" y="0"/>
    </p:cViewPr>
  </p:notesTextViewPr>
  <p:sorterViewPr>
    <p:cViewPr>
      <p:scale>
        <a:sx n="130" d="100"/>
        <a:sy n="130" d="100"/>
      </p:scale>
      <p:origin x="0" y="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9.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6.xml"/><Relationship Id="rId5" Type="http://schemas.openxmlformats.org/officeDocument/2006/relationships/slide" Target="slides/slide7.xml"/><Relationship Id="rId15" Type="http://schemas.openxmlformats.org/officeDocument/2006/relationships/slide" Target="slides/slide21.xml"/><Relationship Id="rId10" Type="http://schemas.openxmlformats.org/officeDocument/2006/relationships/slide" Target="slides/slide1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23/11/2021</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23/11/2021</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68332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72445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Test the DR </a:t>
            </a:r>
          </a:p>
        </p:txBody>
      </p:sp>
    </p:spTree>
    <p:extLst>
      <p:ext uri="{BB962C8B-B14F-4D97-AF65-F5344CB8AC3E}">
        <p14:creationId xmlns:p14="http://schemas.microsoft.com/office/powerpoint/2010/main" val="280064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4186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3268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078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7727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51525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6633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2048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r>
              <a:rPr lang="en-US" dirty="0"/>
              <a:t>Click icon to add picture</a:t>
            </a:r>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C4FE9FC3-832A-46CF-BA7D-A7E9F2EE397D}" type="datetime1">
              <a:rPr lang="en-US" smtClean="0"/>
              <a:t>11/23/2021</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IN"/>
              <a:t>DMND0010214 - MENA Rewards Portal</a:t>
            </a:r>
            <a:endParaRPr lang="en-US" dirty="0"/>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777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AF78BFA7-1B54-4E97-A0F4-8898A952A0DE}" type="datetime1">
              <a:rPr lang="en-US" smtClean="0"/>
              <a:t>11/23/2021</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IN"/>
              <a:t>DMND0010214 - MENA Rewards Portal</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4178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r>
              <a:rPr lang="en-US"/>
              <a:t>Click icon to add picture</a:t>
            </a:r>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9BF06EB2-E31D-4153-A815-F1F50823B291}" type="datetime1">
              <a:rPr lang="en-US" smtClean="0"/>
              <a:t>11/23/2021</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IN"/>
              <a:t>DMND0010214 - MENA Rewards Portal</a:t>
            </a:r>
            <a:endParaRPr lang="en-US" dirty="0"/>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78080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r>
              <a:rPr lang="en-US"/>
              <a:t>Click icon to add picture</a:t>
            </a:r>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A7BF1438-057F-421A-B250-03E1C60B3876}" type="datetime1">
              <a:rPr lang="en-US" smtClean="0"/>
              <a:t>11/23/2021</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IN"/>
              <a:t>DMND0010214 - MENA Rewards Portal</a:t>
            </a:r>
            <a:endParaRPr lang="en-US" dirty="0"/>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82318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5877F4F0-4D8D-46B7-8A61-B7B9044502E1}" type="datetime1">
              <a:rPr lang="en-US" smtClean="0"/>
              <a:t>11/23/2021</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IN"/>
              <a:t>DMND0010214 - MENA Rewards Portal</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680069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84F6D979-8EEA-4F07-8712-1AA672F4EB2D}" type="datetime1">
              <a:rPr lang="en-US" smtClean="0"/>
              <a:t>11/23/2021</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IN"/>
              <a:t>DMND0010214 - MENA Rewards Portal</a:t>
            </a:r>
            <a:endParaRPr lang="en-US" dirty="0"/>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43994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D64E7E-B5D3-4D40-8E39-51249D5E48E7}" type="datetime1">
              <a:rPr lang="en-US" smtClean="0"/>
              <a:t>11/23/2021</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IN"/>
              <a:t>DMND0010214 - MENA Rewards Portal</a:t>
            </a:r>
            <a:endParaRPr lang="en-US" dirty="0"/>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07846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EE2BA37B-FFE7-4066-89A9-E9106FEC6966}" type="datetime1">
              <a:rPr lang="en-US" smtClean="0"/>
              <a:t>11/23/2021</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IN"/>
              <a:t>DMND0010214 - MENA Rewards Portal</a:t>
            </a:r>
            <a:endParaRPr lang="en-US"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569828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ED14EFC6-B5BD-4733-8F55-768D037ED8E7}" type="datetime1">
              <a:rPr lang="en-US" smtClean="0"/>
              <a:t>11/23/2021</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IN"/>
              <a:t>DMND0010214 - MENA Rewards Portal</a:t>
            </a:r>
            <a:endParaRPr lang="en-US" dirty="0"/>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803832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2208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398195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2A894FE0-961C-4562-A5BC-24A985B0B696}" type="datetime1">
              <a:rPr lang="en-US" smtClean="0"/>
              <a:t>11/23/2021</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IN"/>
              <a:t>DMND0010214 - MENA Rewards Portal</a:t>
            </a:r>
            <a:endParaRPr lang="en-US" dirty="0"/>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94922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F992E578-8E96-46B7-B474-980B79E6F1B2}" type="datetime1">
              <a:rPr lang="en-US" smtClean="0"/>
              <a:t>11/23/2021</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IN"/>
              <a:t>DMND0010214 - MENA Rewards Portal</a:t>
            </a:r>
            <a:endParaRPr lang="en-US" dirty="0"/>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272151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60A20FA-93AB-47D7-959E-5017D77B0DD1}" type="datetime1">
              <a:rPr lang="en-US" smtClean="0"/>
              <a:t>11/23/2021</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IN"/>
              <a:t>DMND0010214 - MENA Rewards Portal</a:t>
            </a:r>
            <a:endParaRPr lang="en-US" dirty="0"/>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46449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258CA00E-BFE0-4449-AE46-2368F4A4160D}" type="datetime1">
              <a:rPr lang="en-US" smtClean="0"/>
              <a:t>11/23/2021</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IN"/>
              <a:t>DMND0010214 - MENA Rewards Portal</a:t>
            </a:r>
            <a:endParaRPr lang="en-US" dirty="0"/>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93470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F823639B-4926-4DAF-9A3F-6E389D91F5D7}" type="datetime1">
              <a:rPr lang="en-US" smtClean="0"/>
              <a:t>11/23/2021</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IN"/>
              <a:t>DMND0010214 - MENA Rewards Portal</a:t>
            </a:r>
            <a:endParaRPr lang="en-US" dirty="0"/>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634784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7EA338F4-79C0-42A2-B5DF-E8A8A5DCADB9}" type="datetime1">
              <a:rPr lang="en-US" smtClean="0"/>
              <a:t>11/23/2021</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IN"/>
              <a:t>DMND0010214 - MENA Rewards Portal</a:t>
            </a:r>
            <a:endParaRPr lang="en-US" dirty="0"/>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3138624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A5CAF11A-F138-4842-B0B3-2990650EC6CA}" type="datetime1">
              <a:rPr lang="en-US" smtClean="0"/>
              <a:t>11/23/2021</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IN"/>
              <a:t>DMND0010214 - MENA Rewards Portal</a:t>
            </a:r>
            <a:endParaRPr lang="en-US" dirty="0"/>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59614091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A9E23E1F-87B7-47AC-ADB6-B29AAB0B2E2F}" type="datetime1">
              <a:rPr lang="en-US" smtClean="0"/>
              <a:t>11/23/2021</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IN"/>
              <a:t>DMND0010214 - MENA Rewards Portal</a:t>
            </a:r>
            <a:endParaRPr lang="en-US" dirty="0"/>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10187604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r>
              <a:rPr lang="en-US" dirty="0"/>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r>
              <a:rPr lang="en-US" dirty="0"/>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3D9862A8-DD56-42FB-BE88-99D1C22C8BF6}" type="datetime1">
              <a:rPr lang="en-US" smtClean="0"/>
              <a:t>11/23/2021</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a:xfrm>
            <a:off x="3239187" y="6471244"/>
            <a:ext cx="3894273" cy="179965"/>
          </a:xfrm>
        </p:spPr>
        <p:txBody>
          <a:bodyPr/>
          <a:lstStyle/>
          <a:p>
            <a:r>
              <a:rPr lang="en-IN"/>
              <a:t>DMND0010214 - MENA Rewards Portal</a:t>
            </a:r>
            <a:endParaRPr lang="en-US"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833100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9CD7F3B1-29FE-4B98-82E1-D07612FFD30A}" type="datetime1">
              <a:rPr lang="en-US" smtClean="0"/>
              <a:t>11/23/2021</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IN"/>
              <a:t>DMND0010214 - MENA Rewards Portal</a:t>
            </a:r>
            <a:endParaRPr lang="en-US" dirty="0"/>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373196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36849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77380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83321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71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341387919"/>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08907118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r>
              <a:rPr lang="en-US"/>
              <a:t>Click icon to add table</a:t>
            </a:r>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9DA19A27-4BF7-450F-8069-CAC06945CBAA}" type="datetime1">
              <a:rPr lang="en-US" smtClean="0"/>
              <a:t>11/23/2021</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a:t>DMND0010214 - MENA Rewards Portal</a:t>
            </a:r>
            <a:endParaRPr lang="en-IN" dirty="0"/>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964987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7E9B78D5-6357-4989-8CDC-25777578932A}" type="datetime1">
              <a:rPr lang="en-US" smtClean="0"/>
              <a:t>11/23/2021</a:t>
            </a:fld>
            <a:endParaRPr lang="en-IN" dirty="0"/>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a:t>DMND0010214 - MENA Rewards Portal</a:t>
            </a:r>
            <a:endParaRPr lang="en-IN" dirty="0"/>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099503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r>
              <a:rPr lang="en-US"/>
              <a:t>Click icon to add picture</a:t>
            </a:r>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7DE7C2A8-EE1B-4BDB-8AC2-7953D4D669EE}" type="datetime1">
              <a:rPr lang="en-US" smtClean="0"/>
              <a:t>11/23/2021</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a:t>DMND0010214 - MENA Rewards Portal</a:t>
            </a:r>
            <a:endParaRPr lang="en-IN" dirty="0"/>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17603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Date Placeholder 5"/>
          <p:cNvSpPr>
            <a:spLocks noGrp="1"/>
          </p:cNvSpPr>
          <p:nvPr>
            <p:ph type="dt" sz="half" idx="10"/>
          </p:nvPr>
        </p:nvSpPr>
        <p:spPr/>
        <p:txBody>
          <a:bodyPr/>
          <a:lstStyle/>
          <a:p>
            <a:fld id="{68770B53-F4F4-4998-AA54-092170BD4709}" type="datetime1">
              <a:rPr lang="en-US" smtClean="0"/>
              <a:t>11/23/2021</a:t>
            </a:fld>
            <a:endParaRPr lang="en-US" dirty="0"/>
          </a:p>
        </p:txBody>
      </p:sp>
      <p:sp>
        <p:nvSpPr>
          <p:cNvPr id="9" name="Footer Placeholder 8"/>
          <p:cNvSpPr>
            <a:spLocks noGrp="1"/>
          </p:cNvSpPr>
          <p:nvPr>
            <p:ph type="ftr" sz="quarter" idx="11"/>
          </p:nvPr>
        </p:nvSpPr>
        <p:spPr/>
        <p:txBody>
          <a:bodyPr/>
          <a:lstStyle/>
          <a:p>
            <a:r>
              <a:rPr lang="en-IN"/>
              <a:t>DMND0010214 - MENA Rewards Portal</a:t>
            </a:r>
            <a:endParaRPr lang="en-GB" dirty="0"/>
          </a:p>
        </p:txBody>
      </p:sp>
      <p:sp>
        <p:nvSpPr>
          <p:cNvPr id="10"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173135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2394713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75206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477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D1388114-1955-4EED-B7F5-EE48DF49A784}" type="datetime1">
              <a:rPr lang="en-US" smtClean="0"/>
              <a:t>11/23/2021</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a:t>DMND0010214 - MENA Rewards Portal</a:t>
            </a:r>
            <a:endParaRPr lang="en-IN" dirty="0"/>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29041951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661437D5-5714-44BA-BB1B-8D36A93C7008}" type="datetime1">
              <a:rPr lang="en-US" smtClean="0"/>
              <a:t>11/23/2021</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a:t>DMND0010214 - MENA Rewards Portal</a:t>
            </a:r>
            <a:endParaRPr lang="en-IN" dirty="0"/>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8118028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85690EC5-AC45-4BE0-8724-7B181013D2DC}" type="datetime1">
              <a:rPr lang="en-US" smtClean="0"/>
              <a:t>11/23/2021</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a:t>DMND0010214 - MENA Rewards Portal</a:t>
            </a:r>
            <a:endParaRPr lang="en-IN" dirty="0"/>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874490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AF6BC087-51A9-4F36-975D-66194D84DD12}" type="datetime1">
              <a:rPr lang="en-US" smtClean="0"/>
              <a:t>11/23/2021</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a:t>DMND0010214 - MENA Rewards Portal</a:t>
            </a:r>
            <a:endParaRPr lang="en-IN" dirty="0"/>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42095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2F83DBB8-6DC6-483B-BA63-696E8CB4C322}" type="datetime1">
              <a:rPr lang="en-US" smtClean="0"/>
              <a:t>11/23/2021</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a:t>DMND0010214 - MENA Rewards Portal</a:t>
            </a:r>
            <a:endParaRPr lang="en-IN" dirty="0"/>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537642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2F02778C-7936-46AC-8B4F-5EF7AC8EB17F}" type="datetime1">
              <a:rPr lang="en-US" smtClean="0"/>
              <a:t>11/23/2021</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a:t>DMND0010214 - MENA Rewards Portal</a:t>
            </a:r>
            <a:endParaRPr lang="en-IN" dirty="0"/>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6595833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C0A82FE2-A585-4FD2-97AC-8E8A70A1328E}" type="datetime1">
              <a:rPr lang="en-US" smtClean="0"/>
              <a:t>11/23/2021</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a:t>DMND0010214 - MENA Rewards Portal</a:t>
            </a:r>
            <a:endParaRPr lang="en-IN" dirty="0"/>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0416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sp>
        <p:nvSpPr>
          <p:cNvPr id="8" name="Freeform 7"/>
          <p:cNvSpPr>
            <a:spLocks/>
          </p:cNvSpPr>
          <p:nvPr userDrawn="1"/>
        </p:nvSpPr>
        <p:spPr bwMode="auto">
          <a:xfrm>
            <a:off x="619125" y="325550"/>
            <a:ext cx="4961302" cy="4182394"/>
          </a:xfrm>
          <a:custGeom>
            <a:avLst/>
            <a:gdLst>
              <a:gd name="T0" fmla="*/ 0 w 2344"/>
              <a:gd name="T1" fmla="*/ 414 h 1976"/>
              <a:gd name="T2" fmla="*/ 0 w 2344"/>
              <a:gd name="T3" fmla="*/ 1976 h 1976"/>
              <a:gd name="T4" fmla="*/ 2344 w 2344"/>
              <a:gd name="T5" fmla="*/ 1976 h 1976"/>
              <a:gd name="T6" fmla="*/ 2344 w 2344"/>
              <a:gd name="T7" fmla="*/ 0 h 1976"/>
              <a:gd name="T8" fmla="*/ 0 w 2344"/>
              <a:gd name="T9" fmla="*/ 414 h 1976"/>
            </a:gdLst>
            <a:ahLst/>
            <a:cxnLst>
              <a:cxn ang="0">
                <a:pos x="T0" y="T1"/>
              </a:cxn>
              <a:cxn ang="0">
                <a:pos x="T2" y="T3"/>
              </a:cxn>
              <a:cxn ang="0">
                <a:pos x="T4" y="T5"/>
              </a:cxn>
              <a:cxn ang="0">
                <a:pos x="T6" y="T7"/>
              </a:cxn>
              <a:cxn ang="0">
                <a:pos x="T8" y="T9"/>
              </a:cxn>
            </a:cxnLst>
            <a:rect l="0" t="0" r="r" b="b"/>
            <a:pathLst>
              <a:path w="2344" h="1976">
                <a:moveTo>
                  <a:pt x="0" y="414"/>
                </a:moveTo>
                <a:lnTo>
                  <a:pt x="0" y="1976"/>
                </a:lnTo>
                <a:lnTo>
                  <a:pt x="2344" y="1976"/>
                </a:lnTo>
                <a:lnTo>
                  <a:pt x="2344" y="0"/>
                </a:lnTo>
                <a:lnTo>
                  <a:pt x="0" y="4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ctrTitle"/>
          </p:nvPr>
        </p:nvSpPr>
        <p:spPr>
          <a:xfrm>
            <a:off x="885805" y="1512600"/>
            <a:ext cx="4399348" cy="860400"/>
          </a:xfrm>
        </p:spPr>
        <p:txBody>
          <a:bodyPr/>
          <a:lstStyle>
            <a:lvl1pPr>
              <a:defRPr>
                <a:solidFill>
                  <a:srgbClr val="333333"/>
                </a:solidFill>
              </a:defRPr>
            </a:lvl1pPr>
          </a:lstStyle>
          <a:p>
            <a:r>
              <a:rPr lang="en-US"/>
              <a:t>Click to edit Master title style</a:t>
            </a:r>
            <a:endParaRPr lang="en-GB" dirty="0"/>
          </a:p>
        </p:txBody>
      </p:sp>
      <p:sp>
        <p:nvSpPr>
          <p:cNvPr id="3" name="Subtitle 2"/>
          <p:cNvSpPr>
            <a:spLocks noGrp="1"/>
          </p:cNvSpPr>
          <p:nvPr>
            <p:ph type="subTitle" idx="1"/>
          </p:nvPr>
        </p:nvSpPr>
        <p:spPr>
          <a:xfrm>
            <a:off x="885804" y="2466938"/>
            <a:ext cx="4399349" cy="968400"/>
          </a:xfrm>
        </p:spPr>
        <p:txBody>
          <a:bodyPr/>
          <a:lstStyle>
            <a:lvl1pPr marL="0" indent="0" algn="l">
              <a:buNone/>
              <a:defRPr sz="2000">
                <a:solidFill>
                  <a:srgbClr val="333333"/>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16353810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962FA548-9B34-4A2E-9B17-40B74333254C}" type="datetime1">
              <a:rPr lang="en-US" smtClean="0"/>
              <a:t>11/23/2021</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a:t>DMND0010214 - MENA Rewards Portal</a:t>
            </a:r>
            <a:endParaRPr lang="en-IN" dirty="0"/>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0262247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B4B8489-2449-4007-A5FE-205321938529}" type="datetime1">
              <a:rPr lang="en-US" smtClean="0"/>
              <a:t>11/23/2021</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a:t>DMND0010214 - MENA Rewards Portal</a:t>
            </a:r>
            <a:endParaRPr lang="en-IN" dirty="0"/>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31222220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546946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414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Date Placeholder 5"/>
          <p:cNvSpPr>
            <a:spLocks noGrp="1"/>
          </p:cNvSpPr>
          <p:nvPr>
            <p:ph type="dt" sz="half" idx="10"/>
          </p:nvPr>
        </p:nvSpPr>
        <p:spPr/>
        <p:txBody>
          <a:bodyPr/>
          <a:lstStyle/>
          <a:p>
            <a:fld id="{F5DB3048-421B-4B9A-832B-C28E9F254709}" type="datetime1">
              <a:rPr lang="en-US" smtClean="0"/>
              <a:t>11/23/2021</a:t>
            </a:fld>
            <a:endParaRPr lang="en-US" dirty="0"/>
          </a:p>
        </p:txBody>
      </p:sp>
      <p:sp>
        <p:nvSpPr>
          <p:cNvPr id="9" name="Footer Placeholder 8"/>
          <p:cNvSpPr>
            <a:spLocks noGrp="1"/>
          </p:cNvSpPr>
          <p:nvPr>
            <p:ph type="ftr" sz="quarter" idx="11"/>
          </p:nvPr>
        </p:nvSpPr>
        <p:spPr/>
        <p:txBody>
          <a:bodyPr/>
          <a:lstStyle/>
          <a:p>
            <a:r>
              <a:rPr lang="en-IN"/>
              <a:t>DMND0010214 - MENA Rewards Portal</a:t>
            </a:r>
            <a:endParaRPr lang="en-GB" dirty="0"/>
          </a:p>
        </p:txBody>
      </p:sp>
      <p:sp>
        <p:nvSpPr>
          <p:cNvPr id="10"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7010312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sp>
        <p:nvSpPr>
          <p:cNvPr id="8" name="Freeform 7"/>
          <p:cNvSpPr>
            <a:spLocks/>
          </p:cNvSpPr>
          <p:nvPr userDrawn="1"/>
        </p:nvSpPr>
        <p:spPr bwMode="auto">
          <a:xfrm>
            <a:off x="619125" y="325550"/>
            <a:ext cx="4961302" cy="4182394"/>
          </a:xfrm>
          <a:custGeom>
            <a:avLst/>
            <a:gdLst>
              <a:gd name="T0" fmla="*/ 0 w 2344"/>
              <a:gd name="T1" fmla="*/ 414 h 1976"/>
              <a:gd name="T2" fmla="*/ 0 w 2344"/>
              <a:gd name="T3" fmla="*/ 1976 h 1976"/>
              <a:gd name="T4" fmla="*/ 2344 w 2344"/>
              <a:gd name="T5" fmla="*/ 1976 h 1976"/>
              <a:gd name="T6" fmla="*/ 2344 w 2344"/>
              <a:gd name="T7" fmla="*/ 0 h 1976"/>
              <a:gd name="T8" fmla="*/ 0 w 2344"/>
              <a:gd name="T9" fmla="*/ 414 h 1976"/>
            </a:gdLst>
            <a:ahLst/>
            <a:cxnLst>
              <a:cxn ang="0">
                <a:pos x="T0" y="T1"/>
              </a:cxn>
              <a:cxn ang="0">
                <a:pos x="T2" y="T3"/>
              </a:cxn>
              <a:cxn ang="0">
                <a:pos x="T4" y="T5"/>
              </a:cxn>
              <a:cxn ang="0">
                <a:pos x="T6" y="T7"/>
              </a:cxn>
              <a:cxn ang="0">
                <a:pos x="T8" y="T9"/>
              </a:cxn>
            </a:cxnLst>
            <a:rect l="0" t="0" r="r" b="b"/>
            <a:pathLst>
              <a:path w="2344" h="1976">
                <a:moveTo>
                  <a:pt x="0" y="414"/>
                </a:moveTo>
                <a:lnTo>
                  <a:pt x="0" y="1976"/>
                </a:lnTo>
                <a:lnTo>
                  <a:pt x="2344" y="1976"/>
                </a:lnTo>
                <a:lnTo>
                  <a:pt x="2344" y="0"/>
                </a:lnTo>
                <a:lnTo>
                  <a:pt x="0" y="4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ctrTitle"/>
          </p:nvPr>
        </p:nvSpPr>
        <p:spPr>
          <a:xfrm>
            <a:off x="885805" y="1512600"/>
            <a:ext cx="4399348" cy="860400"/>
          </a:xfrm>
        </p:spPr>
        <p:txBody>
          <a:bodyPr/>
          <a:lstStyle>
            <a:lvl1pPr>
              <a:defRPr>
                <a:solidFill>
                  <a:srgbClr val="333333"/>
                </a:solidFill>
              </a:defRPr>
            </a:lvl1pPr>
          </a:lstStyle>
          <a:p>
            <a:r>
              <a:rPr lang="en-US"/>
              <a:t>Click to edit Master title style</a:t>
            </a:r>
            <a:endParaRPr lang="en-GB" dirty="0"/>
          </a:p>
        </p:txBody>
      </p:sp>
      <p:sp>
        <p:nvSpPr>
          <p:cNvPr id="3" name="Subtitle 2"/>
          <p:cNvSpPr>
            <a:spLocks noGrp="1"/>
          </p:cNvSpPr>
          <p:nvPr>
            <p:ph type="subTitle" idx="1"/>
          </p:nvPr>
        </p:nvSpPr>
        <p:spPr>
          <a:xfrm>
            <a:off x="885804" y="2466938"/>
            <a:ext cx="4399349" cy="968400"/>
          </a:xfrm>
        </p:spPr>
        <p:txBody>
          <a:bodyPr/>
          <a:lstStyle>
            <a:lvl1pPr marL="0" indent="0" algn="l">
              <a:buNone/>
              <a:defRPr sz="2000">
                <a:solidFill>
                  <a:srgbClr val="333333"/>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130069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r>
              <a:rPr lang="en-US"/>
              <a:t>Click icon to add picture</a:t>
            </a:r>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060486071"/>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835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16567831"/>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1736600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835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49356798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slideLayout" Target="../slideLayouts/slideLayout44.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41" Type="http://schemas.openxmlformats.org/officeDocument/2006/relationships/slideLayout" Target="../slideLayouts/slideLayout4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8" Type="http://schemas.openxmlformats.org/officeDocument/2006/relationships/slideLayout" Target="../slideLayouts/slideLayout13.xml"/><Relationship Id="rId5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167E1B30-C8D6-49B0-9DFA-3ED765AB05DF}" type="datetime1">
              <a:rPr lang="en-US" smtClean="0"/>
              <a:t>11/23/2021</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IN"/>
              <a:t>DMND0010214 - MENA Rewards Portal</a:t>
            </a:r>
            <a:endParaRPr lang="en-US"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25" r:id="rId2"/>
    <p:sldLayoutId id="2147483871" r:id="rId3"/>
    <p:sldLayoutId id="2147483968" r:id="rId4"/>
    <p:sldLayoutId id="2147483969" r:id="rId5"/>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B6542CA8-893A-49E8-AAF3-734DF4CD5D6E}" type="datetime1">
              <a:rPr lang="en-US" smtClean="0"/>
              <a:t>11/23/2021</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IN"/>
              <a:t>DMND0010214 - MENA Rewards Portal</a:t>
            </a:r>
            <a:endParaRPr lang="en-US"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69163870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4018" r:id="rId48"/>
    <p:sldLayoutId id="2147484019" r:id="rId49"/>
    <p:sldLayoutId id="2147484020" r:id="rId5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sites.ey.com/sites/BIA%20and%20Service%20Continuity/BIA%20Frequently%20asked%20questions/Forms/AllItems.aspx" TargetMode="External"/><Relationship Id="rId13" Type="http://schemas.openxmlformats.org/officeDocument/2006/relationships/hyperlink" Target="https://sites.ey.com/sites/informationsecurity/SitePages/Community%20Home.aspx" TargetMode="External"/><Relationship Id="rId18" Type="http://schemas.openxmlformats.org/officeDocument/2006/relationships/hyperlink" Target="https://sites.ey.com/sites/TechnologyArchitectureCouncil/SitePages/OSS.aspx" TargetMode="External"/><Relationship Id="rId3" Type="http://schemas.openxmlformats.org/officeDocument/2006/relationships/hyperlink" Target="https://sites.ey.com/sites/dataprotection/SitePages/Home.aspx" TargetMode="External"/><Relationship Id="rId21" Type="http://schemas.openxmlformats.org/officeDocument/2006/relationships/hyperlink" Target="https://sites.ey.com/sites/accessibility/SitePages/IT%20Accessibility%20at%20EY.aspx" TargetMode="External"/><Relationship Id="rId7" Type="http://schemas.openxmlformats.org/officeDocument/2006/relationships/hyperlink" Target="https://sites.ey.com/:p:/r/sites/BIA%20and%20Service%20Continuity/_layouts/15/Doc.aspx?sourcedoc=%7b9CA40AF2-55E5-4CA8-BE9B-12065C5DB48A%7d&amp;file=Introduction%20to%20New%20BIA%20%20process%2001-May-2017.pptx&amp;action=edit&amp;mobileredirect=true" TargetMode="External"/><Relationship Id="rId12" Type="http://schemas.openxmlformats.org/officeDocument/2006/relationships/hyperlink" Target="https://sites.ey.com/sites/EYGCO/CommunitySite/SitePages/Community%20Home.aspx" TargetMode="External"/><Relationship Id="rId17" Type="http://schemas.openxmlformats.org/officeDocument/2006/relationships/hyperlink" Target="https://share.ey.net/sites/SecurityCertification/Lists/Shared%20Documents/Web%20Inspect%20Enterprise/Process%20Flow%20for%20Scanning.pdf" TargetMode="External"/><Relationship Id="rId25" Type="http://schemas.openxmlformats.org/officeDocument/2006/relationships/hyperlink" Target="https://ey-global-markets.invisionapp.com/share/5CNC78G8H6A#/screens/312524076_Landing_HD" TargetMode="External"/><Relationship Id="rId2" Type="http://schemas.openxmlformats.org/officeDocument/2006/relationships/hyperlink" Target="https://sites.ey.com/sites/dataprotection/SitePages/Systems%20(PIA)%20and%20Vendor%20Reviews.aspx" TargetMode="External"/><Relationship Id="rId16" Type="http://schemas.openxmlformats.org/officeDocument/2006/relationships/hyperlink" Target="https://sites.ey.com/:p:/r/sites/spscsateam/deliverableguidance/Shared%20Documents/InfoSec%20Governance/Web%20Inspect%20Enterprise%20Self-Scan%20Overview.pptx?d=w437d052e406249c989988d417f2092fa&amp;csf=1" TargetMode="External"/><Relationship Id="rId20" Type="http://schemas.openxmlformats.org/officeDocument/2006/relationships/hyperlink" Target="https://find.ey.net/discover/sitepages/home.aspx#detailPath=ZYFCSFS674FF-4-15537" TargetMode="External"/><Relationship Id="rId1" Type="http://schemas.openxmlformats.org/officeDocument/2006/relationships/slideLayout" Target="../slideLayouts/slideLayout3.xml"/><Relationship Id="rId6" Type="http://schemas.openxmlformats.org/officeDocument/2006/relationships/hyperlink" Target="https://sites.ey.com/sites/BIA%20and%20Service%20Continuity/PagesLibrary/BIA%20Templates.aspx" TargetMode="External"/><Relationship Id="rId11" Type="http://schemas.openxmlformats.org/officeDocument/2006/relationships/hyperlink" Target="https://internal.ey.net/sites/ITRM/Lists/Key%20OSS%20Contacts/AllItems.aspx" TargetMode="External"/><Relationship Id="rId24" Type="http://schemas.openxmlformats.org/officeDocument/2006/relationships/hyperlink" Target="http://brandingzone.ey.net/national/tbz3.nsf/SitePage/Principles_User+experience+style+guide?opendocument&amp;Expand=5" TargetMode="External"/><Relationship Id="rId5" Type="http://schemas.openxmlformats.org/officeDocument/2006/relationships/hyperlink" Target="https://internal.ey.net/sites/ITRM/Lists/Project%20and%20Program%20Manager%20Resources/AllItems.aspx?RootFolder=/sites/ITRM/Lists/Project%20and%20Program%20Manager%20Resources/Business%20Impact%20Analysis&amp;FolderCTID=&amp;InitialTabId=Ribbon.ListItem&amp;VisibilityContext=WSSTabPersistence" TargetMode="External"/><Relationship Id="rId15" Type="http://schemas.openxmlformats.org/officeDocument/2006/relationships/hyperlink" Target="https://grc.ey.net/" TargetMode="External"/><Relationship Id="rId23" Type="http://schemas.openxmlformats.org/officeDocument/2006/relationships/hyperlink" Target="http://brandingzone.ey.net/national/tbz3.nsf/SitePage/Templates_Digital?opendocument&amp;Expand=6" TargetMode="External"/><Relationship Id="rId10" Type="http://schemas.openxmlformats.org/officeDocument/2006/relationships/hyperlink" Target="https://find.ey.net/discover/sitepages/home.aspx#eyddetailview" TargetMode="External"/><Relationship Id="rId19" Type="http://schemas.openxmlformats.org/officeDocument/2006/relationships/hyperlink" Target="https://sites.ey.com/sites/Pats/ArchitectureGovernance/OSS-Governance/Lists/OSSWhitelist/AllItems.aspx" TargetMode="External"/><Relationship Id="rId4" Type="http://schemas.openxmlformats.org/officeDocument/2006/relationships/hyperlink" Target="https://sites.ey.com/sites/dataprotection/SiteAssets/SitePages/Systems%20(PIA)%20and%20Vendor%20Reviews/Data%20Protection%20by%20Design%20and%20Default.pdf" TargetMode="External"/><Relationship Id="rId9" Type="http://schemas.openxmlformats.org/officeDocument/2006/relationships/hyperlink" Target="https://internal.ey.net/sites/ITRM/Lists/Project%20and%20Program%20Manager%20Resources/AllItems.aspx?InitialTabId=Ribbon.ListItem&amp;VisibilityContext=WSSTabPersistence" TargetMode="External"/><Relationship Id="rId14" Type="http://schemas.openxmlformats.org/officeDocument/2006/relationships/hyperlink" Target="https://giscertification.ey.net/GISHome.aspx" TargetMode="External"/><Relationship Id="rId22" Type="http://schemas.openxmlformats.org/officeDocument/2006/relationships/hyperlink" Target="https://sites.ey.com/sites/sharepointsolutioncenter/Team%20Documents/SPSC%20Accessibility%20Testing%20Engagement%20Process.ppt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a:spLocks noGrp="1"/>
          </p:cNvSpPr>
          <p:nvPr>
            <p:ph type="ctrTitle"/>
          </p:nvPr>
        </p:nvSpPr>
        <p:spPr>
          <a:xfrm>
            <a:off x="775503" y="1954221"/>
            <a:ext cx="4602875" cy="414886"/>
          </a:xfrm>
        </p:spPr>
        <p:txBody>
          <a:bodyPr>
            <a:normAutofit/>
          </a:bodyPr>
          <a:lstStyle/>
          <a:p>
            <a:r>
              <a:rPr lang="en-IN" dirty="0"/>
              <a:t>Solution Plan</a:t>
            </a:r>
            <a:endParaRPr lang="en-US" dirty="0"/>
          </a:p>
        </p:txBody>
      </p:sp>
      <p:sp>
        <p:nvSpPr>
          <p:cNvPr id="8" name="Subtitle 12"/>
          <p:cNvSpPr>
            <a:spLocks noGrp="1"/>
          </p:cNvSpPr>
          <p:nvPr>
            <p:ph type="subTitle" idx="1"/>
          </p:nvPr>
        </p:nvSpPr>
        <p:spPr>
          <a:xfrm>
            <a:off x="746922" y="3699000"/>
            <a:ext cx="4328932" cy="284127"/>
          </a:xfrm>
        </p:spPr>
        <p:txBody>
          <a:bodyPr>
            <a:normAutofit/>
          </a:bodyPr>
          <a:lstStyle/>
          <a:p>
            <a:r>
              <a:rPr lang="en-GB" sz="1600" dirty="0">
                <a:latin typeface="EYInterstate"/>
                <a:cs typeface="Arial"/>
              </a:rPr>
              <a:t>Document Version  1.1 |  23 November 2021</a:t>
            </a:r>
          </a:p>
        </p:txBody>
      </p:sp>
      <p:sp>
        <p:nvSpPr>
          <p:cNvPr id="75" name="Text Placeholder 74">
            <a:extLst>
              <a:ext uri="{FF2B5EF4-FFF2-40B4-BE49-F238E27FC236}">
                <a16:creationId xmlns:a16="http://schemas.microsoft.com/office/drawing/2014/main" id="{02BEF9D5-1EA9-4485-AC07-ACC5CEE36BB4}"/>
              </a:ext>
            </a:extLst>
          </p:cNvPr>
          <p:cNvSpPr>
            <a:spLocks noGrp="1"/>
          </p:cNvSpPr>
          <p:nvPr>
            <p:ph type="body" sz="quarter" idx="14"/>
          </p:nvPr>
        </p:nvSpPr>
        <p:spPr>
          <a:xfrm>
            <a:off x="587750" y="5982405"/>
            <a:ext cx="3089275" cy="180000"/>
          </a:xfrm>
        </p:spPr>
        <p:txBody>
          <a:bodyPr>
            <a:normAutofit lnSpcReduction="10000"/>
          </a:bodyPr>
          <a:lstStyle/>
          <a:p>
            <a:r>
              <a:rPr lang="en-IN" dirty="0"/>
              <a:t>Vijin P Zacharia</a:t>
            </a:r>
          </a:p>
        </p:txBody>
      </p:sp>
      <p:sp>
        <p:nvSpPr>
          <p:cNvPr id="76" name="Text Placeholder 75">
            <a:extLst>
              <a:ext uri="{FF2B5EF4-FFF2-40B4-BE49-F238E27FC236}">
                <a16:creationId xmlns:a16="http://schemas.microsoft.com/office/drawing/2014/main" id="{5D6D9DD7-26D6-4F4D-BC3E-071D164A5C3B}"/>
              </a:ext>
            </a:extLst>
          </p:cNvPr>
          <p:cNvSpPr>
            <a:spLocks noGrp="1"/>
          </p:cNvSpPr>
          <p:nvPr>
            <p:ph type="body" sz="quarter" idx="15"/>
          </p:nvPr>
        </p:nvSpPr>
        <p:spPr>
          <a:xfrm>
            <a:off x="587749" y="6162405"/>
            <a:ext cx="3089275" cy="180000"/>
          </a:xfrm>
        </p:spPr>
        <p:txBody>
          <a:bodyPr>
            <a:normAutofit fontScale="77500" lnSpcReduction="20000"/>
          </a:bodyPr>
          <a:lstStyle/>
          <a:p>
            <a:r>
              <a:rPr lang="en-IN" dirty="0"/>
              <a:t>Technical Solutions Manager | CT Solution Architecture</a:t>
            </a:r>
          </a:p>
        </p:txBody>
      </p:sp>
      <p:sp>
        <p:nvSpPr>
          <p:cNvPr id="9" name="Title 11">
            <a:extLst>
              <a:ext uri="{FF2B5EF4-FFF2-40B4-BE49-F238E27FC236}">
                <a16:creationId xmlns:a16="http://schemas.microsoft.com/office/drawing/2014/main" id="{C300A924-02E7-4413-87AE-98674E136E91}"/>
              </a:ext>
            </a:extLst>
          </p:cNvPr>
          <p:cNvSpPr txBox="1">
            <a:spLocks/>
          </p:cNvSpPr>
          <p:nvPr/>
        </p:nvSpPr>
        <p:spPr>
          <a:xfrm>
            <a:off x="746922" y="2474259"/>
            <a:ext cx="4415123" cy="109420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0" kern="1200">
                <a:solidFill>
                  <a:schemeClr val="tx1"/>
                </a:solidFill>
                <a:latin typeface="EYInterstate Light" panose="02000506000000020004" pitchFamily="2" charset="0"/>
                <a:ea typeface="+mj-ea"/>
                <a:cs typeface="Arial" pitchFamily="34" charset="0"/>
              </a:defRPr>
            </a:lvl1pPr>
          </a:lstStyle>
          <a:p>
            <a:r>
              <a:rPr lang="en-IN" sz="1400" b="1" dirty="0">
                <a:latin typeface="EYInterstate Light"/>
              </a:rPr>
              <a:t>IDEA0005744/DMND0010214</a:t>
            </a:r>
            <a:endParaRPr lang="en-GB" sz="1400" dirty="0">
              <a:latin typeface="EYInterstate"/>
              <a:cs typeface="Arial"/>
            </a:endParaRPr>
          </a:p>
          <a:p>
            <a:endParaRPr lang="en-IN" sz="1100" b="1" dirty="0">
              <a:latin typeface="EYInterstate Light"/>
            </a:endParaRPr>
          </a:p>
          <a:p>
            <a:endParaRPr lang="en-IN" sz="1100" b="1" dirty="0">
              <a:latin typeface="EYInterstate Light"/>
            </a:endParaRPr>
          </a:p>
          <a:p>
            <a:r>
              <a:rPr lang="en-IN" sz="1800" b="1" dirty="0">
                <a:latin typeface="EYInterstate Light"/>
              </a:rPr>
              <a:t>MENA Rewards Portal </a:t>
            </a:r>
          </a:p>
          <a:p>
            <a:endParaRPr lang="en-GB" sz="1400" dirty="0">
              <a:latin typeface="EYInterstate"/>
              <a:cs typeface="Arial"/>
            </a:endParaRPr>
          </a:p>
          <a:p>
            <a:r>
              <a:rPr lang="en-GB" sz="1800" dirty="0">
                <a:latin typeface="EYInterstate"/>
                <a:cs typeface="Arial"/>
              </a:rPr>
              <a:t>IS Basic</a:t>
            </a:r>
            <a:endParaRPr lang="en-IN" sz="1800" b="1" dirty="0">
              <a:latin typeface="EYInterstate Light"/>
            </a:endParaRPr>
          </a:p>
        </p:txBody>
      </p:sp>
      <p:sp>
        <p:nvSpPr>
          <p:cNvPr id="20" name="Footer Placeholder 3">
            <a:extLst>
              <a:ext uri="{FF2B5EF4-FFF2-40B4-BE49-F238E27FC236}">
                <a16:creationId xmlns:a16="http://schemas.microsoft.com/office/drawing/2014/main" id="{0B91F396-B33A-43EF-9C58-11C45281FFAD}"/>
              </a:ext>
            </a:extLst>
          </p:cNvPr>
          <p:cNvSpPr txBox="1">
            <a:spLocks/>
          </p:cNvSpPr>
          <p:nvPr/>
        </p:nvSpPr>
        <p:spPr>
          <a:xfrm>
            <a:off x="7141464" y="6047485"/>
            <a:ext cx="2839815" cy="3493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Integration Services   </a:t>
            </a:r>
          </a:p>
          <a:p>
            <a:r>
              <a:rPr lang="en-US" sz="1200" dirty="0">
                <a:solidFill>
                  <a:schemeClr val="bg1"/>
                </a:solidFill>
              </a:rPr>
              <a:t>MSPT v2.8.7      | GST v1.7</a:t>
            </a:r>
          </a:p>
          <a:p>
            <a:r>
              <a:rPr lang="en-US" sz="900" dirty="0">
                <a:solidFill>
                  <a:schemeClr val="bg1"/>
                </a:solidFill>
              </a:rPr>
              <a:t>(Master SP Template) | (Gold Standard Template)</a:t>
            </a:r>
            <a:endParaRPr lang="en-GB" sz="900" dirty="0">
              <a:solidFill>
                <a:schemeClr val="bg1"/>
              </a:solidFill>
            </a:endParaRPr>
          </a:p>
        </p:txBody>
      </p:sp>
      <p:sp>
        <p:nvSpPr>
          <p:cNvPr id="10" name="Subtitle 12">
            <a:extLst>
              <a:ext uri="{FF2B5EF4-FFF2-40B4-BE49-F238E27FC236}">
                <a16:creationId xmlns:a16="http://schemas.microsoft.com/office/drawing/2014/main" id="{23B29E08-7B83-4CFB-9B21-01A8D5AC66CC}"/>
              </a:ext>
            </a:extLst>
          </p:cNvPr>
          <p:cNvSpPr txBox="1">
            <a:spLocks/>
          </p:cNvSpPr>
          <p:nvPr/>
        </p:nvSpPr>
        <p:spPr>
          <a:xfrm>
            <a:off x="775503" y="3931063"/>
            <a:ext cx="4328932" cy="284127"/>
          </a:xfrm>
          <a:prstGeom prst="rect">
            <a:avLst/>
          </a:prstGeom>
        </p:spPr>
        <p:txBody>
          <a:bodyPr vert="horz" lIns="0" tIns="0" rIns="0" bIns="0" rtlCol="0" anchor="t" anchorCtr="0">
            <a:normAutofit/>
          </a:bodyPr>
          <a:lstStyle>
            <a:lvl1pPr marL="0" indent="0" algn="l" defTabSz="914400" rtl="0" eaLnBrk="1" latinLnBrk="0" hangingPunct="1">
              <a:spcBef>
                <a:spcPct val="20000"/>
              </a:spcBef>
              <a:spcAft>
                <a:spcPts val="1200"/>
              </a:spcAft>
              <a:buClr>
                <a:schemeClr val="tx2"/>
              </a:buClr>
              <a:buSzPct val="110000"/>
              <a:buFont typeface="EYInterstate Light" panose="02000506000000020004" pitchFamily="2" charset="0"/>
              <a:buNone/>
              <a:defRPr sz="2000" kern="1200">
                <a:solidFill>
                  <a:schemeClr val="tx1"/>
                </a:solidFill>
                <a:latin typeface="EYInterstate" panose="02000503020000020004" pitchFamily="2" charset="0"/>
                <a:ea typeface="+mn-ea"/>
                <a:cs typeface="Arial" pitchFamily="34" charset="0"/>
              </a:defRPr>
            </a:lvl1pPr>
            <a:lvl2pPr marL="0" indent="0" algn="l" defTabSz="914400" rtl="0" eaLnBrk="1" latinLnBrk="0" hangingPunct="1">
              <a:spcBef>
                <a:spcPct val="20000"/>
              </a:spcBef>
              <a:buClr>
                <a:schemeClr val="tx2"/>
              </a:buClr>
              <a:buSzPct val="110000"/>
              <a:buFont typeface="EYInterstate Light" panose="02000506000000020004" pitchFamily="2" charset="0"/>
              <a:buNone/>
              <a:defRPr sz="1600" b="1" kern="1200">
                <a:solidFill>
                  <a:srgbClr val="404040"/>
                </a:solidFill>
                <a:latin typeface="EYInterstate Light" panose="02000506000000020004" pitchFamily="2" charset="0"/>
                <a:ea typeface="+mn-ea"/>
                <a:cs typeface="+mn-cs"/>
              </a:defRPr>
            </a:lvl2pPr>
            <a:lvl3pPr marL="914400" indent="0" algn="ctr" defTabSz="914400" rtl="0" eaLnBrk="1" latinLnBrk="0" hangingPunct="1">
              <a:spcBef>
                <a:spcPct val="20000"/>
              </a:spcBef>
              <a:buClr>
                <a:schemeClr val="tx2"/>
              </a:buClr>
              <a:buSzPct val="110000"/>
              <a:buFont typeface="EYInterstate Light" panose="02000506000000020004" pitchFamily="2" charset="0"/>
              <a:buNone/>
              <a:defRPr sz="1600" kern="1200">
                <a:solidFill>
                  <a:schemeClr val="tx1">
                    <a:tint val="75000"/>
                  </a:schemeClr>
                </a:solidFill>
                <a:latin typeface="EYInterstate Light" panose="02000506000000020004" pitchFamily="2" charset="0"/>
                <a:ea typeface="+mn-ea"/>
                <a:cs typeface="+mn-cs"/>
              </a:defRPr>
            </a:lvl3pPr>
            <a:lvl4pPr marL="1371600" indent="0" algn="ctr" defTabSz="914400" rtl="0" eaLnBrk="1" latinLnBrk="0" hangingPunct="1">
              <a:spcBef>
                <a:spcPct val="20000"/>
              </a:spcBef>
              <a:buClr>
                <a:schemeClr val="tx2"/>
              </a:buClr>
              <a:buSzPct val="110000"/>
              <a:buFont typeface="EYInterstate Light" panose="02000506000000020004" pitchFamily="2" charset="0"/>
              <a:buNone/>
              <a:defRPr sz="1400" kern="1200">
                <a:solidFill>
                  <a:schemeClr val="tx1">
                    <a:tint val="75000"/>
                  </a:schemeClr>
                </a:solidFill>
                <a:latin typeface="EYInterstate Light" panose="02000506000000020004" pitchFamily="2" charset="0"/>
                <a:ea typeface="+mn-ea"/>
                <a:cs typeface="+mn-cs"/>
              </a:defRPr>
            </a:lvl4pPr>
            <a:lvl5pPr marL="1828800" indent="0" algn="ctr" defTabSz="914400" rtl="0" eaLnBrk="1" latinLnBrk="0" hangingPunct="1">
              <a:spcBef>
                <a:spcPct val="20000"/>
              </a:spcBef>
              <a:buClr>
                <a:schemeClr val="tx2"/>
              </a:buClr>
              <a:buSzPct val="110000"/>
              <a:buFont typeface="EYInterstate Light" panose="02000506000000020004" pitchFamily="2" charset="0"/>
              <a:buNone/>
              <a:defRPr sz="1200" kern="1200">
                <a:solidFill>
                  <a:schemeClr val="tx1">
                    <a:tint val="75000"/>
                  </a:schemeClr>
                </a:solidFill>
                <a:latin typeface="EYInterstate Light" panose="02000506000000020004" pitchFamily="2"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GB" sz="1600" dirty="0">
              <a:latin typeface="EYInterstate"/>
              <a:cs typeface="Arial"/>
            </a:endParaRPr>
          </a:p>
        </p:txBody>
      </p:sp>
    </p:spTree>
    <p:extLst>
      <p:ext uri="{BB962C8B-B14F-4D97-AF65-F5344CB8AC3E}">
        <p14:creationId xmlns:p14="http://schemas.microsoft.com/office/powerpoint/2010/main" val="3603587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18" y="265920"/>
            <a:ext cx="10978515" cy="590400"/>
          </a:xfrm>
        </p:spPr>
        <p:txBody>
          <a:bodyPr>
            <a:normAutofit/>
          </a:bodyPr>
          <a:lstStyle/>
          <a:p>
            <a:r>
              <a:rPr lang="en-US" dirty="0"/>
              <a:t>Resource Plan</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9" name="TextBox 8">
            <a:extLst>
              <a:ext uri="{FF2B5EF4-FFF2-40B4-BE49-F238E27FC236}">
                <a16:creationId xmlns:a16="http://schemas.microsoft.com/office/drawing/2014/main" id="{97B98FF0-C443-415D-834F-F1E3F1A6B0EA}"/>
              </a:ext>
            </a:extLst>
          </p:cNvPr>
          <p:cNvSpPr txBox="1"/>
          <p:nvPr/>
        </p:nvSpPr>
        <p:spPr>
          <a:xfrm>
            <a:off x="274485" y="4862593"/>
            <a:ext cx="11271129" cy="89255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p>
            <a:pPr marL="713105" lvl="1" indent="-356235">
              <a:lnSpc>
                <a:spcPct val="85000"/>
              </a:lnSpc>
              <a:spcBef>
                <a:spcPct val="20000"/>
              </a:spcBef>
              <a:spcAft>
                <a:spcPts val="600"/>
              </a:spcAft>
              <a:buClr>
                <a:schemeClr val="tx2"/>
              </a:buClr>
              <a:buSzPct val="110000"/>
              <a:buFont typeface="EYInterstate Light" panose="02000506000000020004" pitchFamily="2" charset="0"/>
              <a:buChar char="•"/>
            </a:pPr>
            <a:r>
              <a:rPr lang="en-IN" sz="1200" dirty="0">
                <a:solidFill>
                  <a:schemeClr val="bg1"/>
                </a:solidFill>
                <a:latin typeface="EYInterstate Light"/>
              </a:rPr>
              <a:t>Effort hours estimated is based on the current assumptions and tasks to be performed. This may vary as work is being performed and will be highly dependent on the project scope/prioritization.</a:t>
            </a:r>
          </a:p>
          <a:p>
            <a:pPr marL="713105" lvl="1" indent="-356235">
              <a:lnSpc>
                <a:spcPct val="85000"/>
              </a:lnSpc>
              <a:spcBef>
                <a:spcPct val="20000"/>
              </a:spcBef>
              <a:spcAft>
                <a:spcPts val="600"/>
              </a:spcAft>
              <a:buClr>
                <a:schemeClr val="tx2"/>
              </a:buClr>
              <a:buSzPct val="110000"/>
              <a:buFont typeface="EYInterstate Light" panose="02000506000000020004" pitchFamily="2" charset="0"/>
              <a:buChar char="•"/>
            </a:pPr>
            <a:r>
              <a:rPr lang="en-IN" sz="1200" dirty="0">
                <a:solidFill>
                  <a:schemeClr val="bg1"/>
                </a:solidFill>
              </a:rPr>
              <a:t>Resource request should be raised by assigned CT Project Manager/CT Product Manager. (Follow the standard process)</a:t>
            </a:r>
          </a:p>
          <a:p>
            <a:pPr marL="356870" lvl="1">
              <a:lnSpc>
                <a:spcPct val="85000"/>
              </a:lnSpc>
              <a:spcBef>
                <a:spcPct val="20000"/>
              </a:spcBef>
              <a:spcAft>
                <a:spcPts val="600"/>
              </a:spcAft>
              <a:buClr>
                <a:schemeClr val="tx2"/>
              </a:buClr>
              <a:buSzPct val="110000"/>
            </a:pPr>
            <a:endParaRPr lang="en-IN" sz="1200" dirty="0">
              <a:solidFill>
                <a:schemeClr val="bg1"/>
              </a:solidFill>
              <a:latin typeface="EYInterstate Light"/>
            </a:endParaRPr>
          </a:p>
        </p:txBody>
      </p:sp>
      <p:sp>
        <p:nvSpPr>
          <p:cNvPr id="11" name="Date Placeholder 1">
            <a:extLst>
              <a:ext uri="{FF2B5EF4-FFF2-40B4-BE49-F238E27FC236}">
                <a16:creationId xmlns:a16="http://schemas.microsoft.com/office/drawing/2014/main" id="{AA20AE3A-0279-4568-B281-AF8A4F7C0930}"/>
              </a:ext>
            </a:extLst>
          </p:cNvPr>
          <p:cNvSpPr>
            <a:spLocks noGrp="1"/>
          </p:cNvSpPr>
          <p:nvPr>
            <p:ph type="dt" sz="half" idx="19"/>
          </p:nvPr>
        </p:nvSpPr>
        <p:spPr>
          <a:xfrm>
            <a:off x="1428928" y="6471244"/>
            <a:ext cx="1191258" cy="180000"/>
          </a:xfrm>
        </p:spPr>
        <p:txBody>
          <a:bodyPr/>
          <a:lstStyle/>
          <a:p>
            <a:fld id="{164940DE-4760-4BF1-B17A-7EE24D7D7549}" type="datetime1">
              <a:rPr lang="en-US" smtClean="0"/>
              <a:t>11/23/2021</a:t>
            </a:fld>
            <a:endParaRPr lang="en-IN" dirty="0"/>
          </a:p>
        </p:txBody>
      </p:sp>
      <p:sp>
        <p:nvSpPr>
          <p:cNvPr id="13" name="Footer Placeholder 9">
            <a:extLst>
              <a:ext uri="{FF2B5EF4-FFF2-40B4-BE49-F238E27FC236}">
                <a16:creationId xmlns:a16="http://schemas.microsoft.com/office/drawing/2014/main" id="{D9CF0FE1-F161-4725-B5D3-0F0A7E9F0557}"/>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8" name="Slide Number Placeholder 7">
            <a:extLst>
              <a:ext uri="{FF2B5EF4-FFF2-40B4-BE49-F238E27FC236}">
                <a16:creationId xmlns:a16="http://schemas.microsoft.com/office/drawing/2014/main" id="{DC75826F-32E0-4DAF-AF58-B378FD340FDA}"/>
              </a:ext>
            </a:extLst>
          </p:cNvPr>
          <p:cNvSpPr>
            <a:spLocks noGrp="1"/>
          </p:cNvSpPr>
          <p:nvPr>
            <p:ph type="sldNum" sz="quarter" idx="21"/>
          </p:nvPr>
        </p:nvSpPr>
        <p:spPr/>
        <p:txBody>
          <a:bodyPr/>
          <a:lstStyle/>
          <a:p>
            <a:r>
              <a:rPr lang="en-GB"/>
              <a:t>Page </a:t>
            </a:r>
            <a:fld id="{F1BC30E3-FFE5-4B91-AA19-87A149EBB9EE}" type="slidenum">
              <a:rPr smtClean="0"/>
              <a:pPr/>
              <a:t>10</a:t>
            </a:fld>
            <a:endParaRPr dirty="0"/>
          </a:p>
        </p:txBody>
      </p:sp>
      <p:pic>
        <p:nvPicPr>
          <p:cNvPr id="7" name="Picture 6">
            <a:extLst>
              <a:ext uri="{FF2B5EF4-FFF2-40B4-BE49-F238E27FC236}">
                <a16:creationId xmlns:a16="http://schemas.microsoft.com/office/drawing/2014/main" id="{D353917E-D2A6-46D9-85CD-23ADAFC805FC}"/>
              </a:ext>
            </a:extLst>
          </p:cNvPr>
          <p:cNvPicPr>
            <a:picLocks noChangeAspect="1"/>
          </p:cNvPicPr>
          <p:nvPr/>
        </p:nvPicPr>
        <p:blipFill>
          <a:blip r:embed="rId3"/>
          <a:stretch>
            <a:fillRect/>
          </a:stretch>
        </p:blipFill>
        <p:spPr>
          <a:xfrm>
            <a:off x="617222" y="2106460"/>
            <a:ext cx="10969094" cy="1762125"/>
          </a:xfrm>
          <a:prstGeom prst="rect">
            <a:avLst/>
          </a:prstGeom>
        </p:spPr>
      </p:pic>
    </p:spTree>
    <p:extLst>
      <p:ext uri="{BB962C8B-B14F-4D97-AF65-F5344CB8AC3E}">
        <p14:creationId xmlns:p14="http://schemas.microsoft.com/office/powerpoint/2010/main" val="29874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F663-158E-4022-9D90-1F24154C7F19}"/>
              </a:ext>
            </a:extLst>
          </p:cNvPr>
          <p:cNvSpPr>
            <a:spLocks noGrp="1"/>
          </p:cNvSpPr>
          <p:nvPr>
            <p:ph type="title"/>
          </p:nvPr>
        </p:nvSpPr>
        <p:spPr/>
        <p:txBody>
          <a:bodyPr/>
          <a:lstStyle/>
          <a:p>
            <a:r>
              <a:rPr lang="en-IN" dirty="0"/>
              <a:t>Infrastructure Cost Breakdown – QA</a:t>
            </a:r>
            <a:endParaRPr lang="en-US" b="1" dirty="0"/>
          </a:p>
        </p:txBody>
      </p:sp>
      <p:sp>
        <p:nvSpPr>
          <p:cNvPr id="13" name="Line 11">
            <a:extLst>
              <a:ext uri="{FF2B5EF4-FFF2-40B4-BE49-F238E27FC236}">
                <a16:creationId xmlns:a16="http://schemas.microsoft.com/office/drawing/2014/main" id="{AC854AC8-7CE4-49D3-B8AD-8CFF977E3469}"/>
              </a:ext>
            </a:extLst>
          </p:cNvPr>
          <p:cNvSpPr>
            <a:spLocks noChangeShapeType="1"/>
          </p:cNvSpPr>
          <p:nvPr/>
        </p:nvSpPr>
        <p:spPr bwMode="auto">
          <a:xfrm>
            <a:off x="609918" y="6238875"/>
            <a:ext cx="10771397" cy="82606"/>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0" name="Content Placeholder 2">
            <a:extLst>
              <a:ext uri="{FF2B5EF4-FFF2-40B4-BE49-F238E27FC236}">
                <a16:creationId xmlns:a16="http://schemas.microsoft.com/office/drawing/2014/main" id="{EBE60B13-E353-49D3-8FD4-B8D1FD0962CC}"/>
              </a:ext>
            </a:extLst>
          </p:cNvPr>
          <p:cNvSpPr txBox="1">
            <a:spLocks/>
          </p:cNvSpPr>
          <p:nvPr/>
        </p:nvSpPr>
        <p:spPr>
          <a:xfrm>
            <a:off x="57468" y="5823049"/>
            <a:ext cx="9920227" cy="277964"/>
          </a:xfrm>
          <a:prstGeom prst="rect">
            <a:avLst/>
          </a:prstGeom>
        </p:spPr>
        <p:txBody>
          <a:bodyPr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200" dirty="0"/>
              <a:t>Variance of 10% applied to the hosting cost</a:t>
            </a:r>
          </a:p>
          <a:p>
            <a:pPr marL="356616" lvl="1" indent="0">
              <a:buNone/>
            </a:pPr>
            <a:endParaRPr lang="en-US" sz="1100" dirty="0"/>
          </a:p>
          <a:p>
            <a:pPr lvl="1"/>
            <a:endParaRPr lang="en-US" sz="1100" dirty="0"/>
          </a:p>
        </p:txBody>
      </p:sp>
      <p:sp>
        <p:nvSpPr>
          <p:cNvPr id="9" name="Date Placeholder 1">
            <a:extLst>
              <a:ext uri="{FF2B5EF4-FFF2-40B4-BE49-F238E27FC236}">
                <a16:creationId xmlns:a16="http://schemas.microsoft.com/office/drawing/2014/main" id="{4426A2E0-3646-4620-ACAB-5E85E736DF65}"/>
              </a:ext>
            </a:extLst>
          </p:cNvPr>
          <p:cNvSpPr>
            <a:spLocks noGrp="1"/>
          </p:cNvSpPr>
          <p:nvPr>
            <p:ph type="dt" sz="half" idx="19"/>
          </p:nvPr>
        </p:nvSpPr>
        <p:spPr>
          <a:xfrm>
            <a:off x="1428928" y="6471244"/>
            <a:ext cx="1191258" cy="180000"/>
          </a:xfrm>
        </p:spPr>
        <p:txBody>
          <a:bodyPr/>
          <a:lstStyle/>
          <a:p>
            <a:fld id="{307240FD-C939-42D6-8816-D7377ACD40FF}" type="datetime1">
              <a:rPr lang="en-US" smtClean="0"/>
              <a:t>11/23/2021</a:t>
            </a:fld>
            <a:endParaRPr lang="en-IN" dirty="0"/>
          </a:p>
        </p:txBody>
      </p:sp>
      <p:sp>
        <p:nvSpPr>
          <p:cNvPr id="12" name="Footer Placeholder 9">
            <a:extLst>
              <a:ext uri="{FF2B5EF4-FFF2-40B4-BE49-F238E27FC236}">
                <a16:creationId xmlns:a16="http://schemas.microsoft.com/office/drawing/2014/main" id="{9823493B-61ED-47CB-9822-67D1661BB2C0}"/>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872C6211-6FD5-4C11-9F1B-DF8EB86B3824}"/>
              </a:ext>
            </a:extLst>
          </p:cNvPr>
          <p:cNvSpPr>
            <a:spLocks noGrp="1"/>
          </p:cNvSpPr>
          <p:nvPr>
            <p:ph type="sldNum" sz="quarter" idx="21"/>
          </p:nvPr>
        </p:nvSpPr>
        <p:spPr/>
        <p:txBody>
          <a:bodyPr/>
          <a:lstStyle/>
          <a:p>
            <a:r>
              <a:rPr lang="en-GB"/>
              <a:t>Page </a:t>
            </a:r>
            <a:fld id="{F1BC30E3-FFE5-4B91-AA19-87A149EBB9EE}" type="slidenum">
              <a:rPr smtClean="0"/>
              <a:pPr/>
              <a:t>11</a:t>
            </a:fld>
            <a:endParaRPr dirty="0"/>
          </a:p>
        </p:txBody>
      </p:sp>
      <p:pic>
        <p:nvPicPr>
          <p:cNvPr id="14" name="Picture 13">
            <a:extLst>
              <a:ext uri="{FF2B5EF4-FFF2-40B4-BE49-F238E27FC236}">
                <a16:creationId xmlns:a16="http://schemas.microsoft.com/office/drawing/2014/main" id="{A4E36B37-C085-4175-9871-A9E662B7FEA7}"/>
              </a:ext>
            </a:extLst>
          </p:cNvPr>
          <p:cNvPicPr>
            <a:picLocks noChangeAspect="1"/>
          </p:cNvPicPr>
          <p:nvPr/>
        </p:nvPicPr>
        <p:blipFill>
          <a:blip r:embed="rId3"/>
          <a:stretch>
            <a:fillRect/>
          </a:stretch>
        </p:blipFill>
        <p:spPr>
          <a:xfrm>
            <a:off x="609917" y="969117"/>
            <a:ext cx="10978515" cy="4853932"/>
          </a:xfrm>
          <a:prstGeom prst="rect">
            <a:avLst/>
          </a:prstGeom>
        </p:spPr>
      </p:pic>
    </p:spTree>
    <p:extLst>
      <p:ext uri="{BB962C8B-B14F-4D97-AF65-F5344CB8AC3E}">
        <p14:creationId xmlns:p14="http://schemas.microsoft.com/office/powerpoint/2010/main" val="309203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F663-158E-4022-9D90-1F24154C7F19}"/>
              </a:ext>
            </a:extLst>
          </p:cNvPr>
          <p:cNvSpPr>
            <a:spLocks noGrp="1"/>
          </p:cNvSpPr>
          <p:nvPr>
            <p:ph type="title"/>
          </p:nvPr>
        </p:nvSpPr>
        <p:spPr/>
        <p:txBody>
          <a:bodyPr/>
          <a:lstStyle/>
          <a:p>
            <a:r>
              <a:rPr lang="en-IN" dirty="0"/>
              <a:t>Infrastructure Cost Breakdown – UAT</a:t>
            </a:r>
            <a:endParaRPr lang="en-US" b="1" dirty="0"/>
          </a:p>
        </p:txBody>
      </p:sp>
      <p:sp>
        <p:nvSpPr>
          <p:cNvPr id="13" name="Line 11">
            <a:extLst>
              <a:ext uri="{FF2B5EF4-FFF2-40B4-BE49-F238E27FC236}">
                <a16:creationId xmlns:a16="http://schemas.microsoft.com/office/drawing/2014/main" id="{AC854AC8-7CE4-49D3-B8AD-8CFF977E3469}"/>
              </a:ext>
            </a:extLst>
          </p:cNvPr>
          <p:cNvSpPr>
            <a:spLocks noChangeShapeType="1"/>
          </p:cNvSpPr>
          <p:nvPr/>
        </p:nvSpPr>
        <p:spPr bwMode="auto">
          <a:xfrm>
            <a:off x="609918" y="6238875"/>
            <a:ext cx="10771397" cy="82606"/>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0" name="Content Placeholder 2">
            <a:extLst>
              <a:ext uri="{FF2B5EF4-FFF2-40B4-BE49-F238E27FC236}">
                <a16:creationId xmlns:a16="http://schemas.microsoft.com/office/drawing/2014/main" id="{EBE60B13-E353-49D3-8FD4-B8D1FD0962CC}"/>
              </a:ext>
            </a:extLst>
          </p:cNvPr>
          <p:cNvSpPr txBox="1">
            <a:spLocks/>
          </p:cNvSpPr>
          <p:nvPr/>
        </p:nvSpPr>
        <p:spPr>
          <a:xfrm>
            <a:off x="57468" y="5823049"/>
            <a:ext cx="9920227" cy="277964"/>
          </a:xfrm>
          <a:prstGeom prst="rect">
            <a:avLst/>
          </a:prstGeom>
        </p:spPr>
        <p:txBody>
          <a:bodyPr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200" dirty="0"/>
              <a:t>Variance of 10% applied to the hosting cost</a:t>
            </a:r>
          </a:p>
          <a:p>
            <a:pPr marL="356616" lvl="1" indent="0">
              <a:buNone/>
            </a:pPr>
            <a:endParaRPr lang="en-US" sz="1100" dirty="0"/>
          </a:p>
          <a:p>
            <a:pPr lvl="1"/>
            <a:endParaRPr lang="en-US" sz="1100" dirty="0"/>
          </a:p>
        </p:txBody>
      </p:sp>
      <p:sp>
        <p:nvSpPr>
          <p:cNvPr id="9" name="Date Placeholder 1">
            <a:extLst>
              <a:ext uri="{FF2B5EF4-FFF2-40B4-BE49-F238E27FC236}">
                <a16:creationId xmlns:a16="http://schemas.microsoft.com/office/drawing/2014/main" id="{4426A2E0-3646-4620-ACAB-5E85E736DF65}"/>
              </a:ext>
            </a:extLst>
          </p:cNvPr>
          <p:cNvSpPr>
            <a:spLocks noGrp="1"/>
          </p:cNvSpPr>
          <p:nvPr>
            <p:ph type="dt" sz="half" idx="19"/>
          </p:nvPr>
        </p:nvSpPr>
        <p:spPr>
          <a:xfrm>
            <a:off x="1428928" y="6471244"/>
            <a:ext cx="1191258" cy="180000"/>
          </a:xfrm>
        </p:spPr>
        <p:txBody>
          <a:bodyPr/>
          <a:lstStyle/>
          <a:p>
            <a:fld id="{307240FD-C939-42D6-8816-D7377ACD40FF}" type="datetime1">
              <a:rPr lang="en-US" smtClean="0"/>
              <a:t>11/23/2021</a:t>
            </a:fld>
            <a:endParaRPr lang="en-IN" dirty="0"/>
          </a:p>
        </p:txBody>
      </p:sp>
      <p:sp>
        <p:nvSpPr>
          <p:cNvPr id="12" name="Footer Placeholder 9">
            <a:extLst>
              <a:ext uri="{FF2B5EF4-FFF2-40B4-BE49-F238E27FC236}">
                <a16:creationId xmlns:a16="http://schemas.microsoft.com/office/drawing/2014/main" id="{9823493B-61ED-47CB-9822-67D1661BB2C0}"/>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872C6211-6FD5-4C11-9F1B-DF8EB86B3824}"/>
              </a:ext>
            </a:extLst>
          </p:cNvPr>
          <p:cNvSpPr>
            <a:spLocks noGrp="1"/>
          </p:cNvSpPr>
          <p:nvPr>
            <p:ph type="sldNum" sz="quarter" idx="21"/>
          </p:nvPr>
        </p:nvSpPr>
        <p:spPr/>
        <p:txBody>
          <a:bodyPr/>
          <a:lstStyle/>
          <a:p>
            <a:r>
              <a:rPr lang="en-GB"/>
              <a:t>Page </a:t>
            </a:r>
            <a:fld id="{F1BC30E3-FFE5-4B91-AA19-87A149EBB9EE}" type="slidenum">
              <a:rPr smtClean="0"/>
              <a:pPr/>
              <a:t>12</a:t>
            </a:fld>
            <a:endParaRPr dirty="0"/>
          </a:p>
        </p:txBody>
      </p:sp>
      <p:pic>
        <p:nvPicPr>
          <p:cNvPr id="14" name="Picture 13">
            <a:extLst>
              <a:ext uri="{FF2B5EF4-FFF2-40B4-BE49-F238E27FC236}">
                <a16:creationId xmlns:a16="http://schemas.microsoft.com/office/drawing/2014/main" id="{7AC3CB7E-5731-470D-9F03-C50FF220B54C}"/>
              </a:ext>
            </a:extLst>
          </p:cNvPr>
          <p:cNvPicPr>
            <a:picLocks noChangeAspect="1"/>
          </p:cNvPicPr>
          <p:nvPr/>
        </p:nvPicPr>
        <p:blipFill>
          <a:blip r:embed="rId3"/>
          <a:stretch>
            <a:fillRect/>
          </a:stretch>
        </p:blipFill>
        <p:spPr>
          <a:xfrm>
            <a:off x="617221" y="966524"/>
            <a:ext cx="10971212" cy="4718663"/>
          </a:xfrm>
          <a:prstGeom prst="rect">
            <a:avLst/>
          </a:prstGeom>
        </p:spPr>
      </p:pic>
    </p:spTree>
    <p:extLst>
      <p:ext uri="{BB962C8B-B14F-4D97-AF65-F5344CB8AC3E}">
        <p14:creationId xmlns:p14="http://schemas.microsoft.com/office/powerpoint/2010/main" val="281917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F663-158E-4022-9D90-1F24154C7F19}"/>
              </a:ext>
            </a:extLst>
          </p:cNvPr>
          <p:cNvSpPr>
            <a:spLocks noGrp="1"/>
          </p:cNvSpPr>
          <p:nvPr>
            <p:ph type="title"/>
          </p:nvPr>
        </p:nvSpPr>
        <p:spPr/>
        <p:txBody>
          <a:bodyPr/>
          <a:lstStyle/>
          <a:p>
            <a:r>
              <a:rPr lang="en-IN" dirty="0"/>
              <a:t>Infrastructure Cost Breakdown – PROD</a:t>
            </a:r>
            <a:endParaRPr lang="en-US" b="1" dirty="0"/>
          </a:p>
        </p:txBody>
      </p:sp>
      <p:sp>
        <p:nvSpPr>
          <p:cNvPr id="13" name="Line 11">
            <a:extLst>
              <a:ext uri="{FF2B5EF4-FFF2-40B4-BE49-F238E27FC236}">
                <a16:creationId xmlns:a16="http://schemas.microsoft.com/office/drawing/2014/main" id="{AC854AC8-7CE4-49D3-B8AD-8CFF977E3469}"/>
              </a:ext>
            </a:extLst>
          </p:cNvPr>
          <p:cNvSpPr>
            <a:spLocks noChangeShapeType="1"/>
          </p:cNvSpPr>
          <p:nvPr/>
        </p:nvSpPr>
        <p:spPr bwMode="auto">
          <a:xfrm>
            <a:off x="609918" y="6238875"/>
            <a:ext cx="10771397" cy="82606"/>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0" name="Content Placeholder 2">
            <a:extLst>
              <a:ext uri="{FF2B5EF4-FFF2-40B4-BE49-F238E27FC236}">
                <a16:creationId xmlns:a16="http://schemas.microsoft.com/office/drawing/2014/main" id="{EBE60B13-E353-49D3-8FD4-B8D1FD0962CC}"/>
              </a:ext>
            </a:extLst>
          </p:cNvPr>
          <p:cNvSpPr txBox="1">
            <a:spLocks/>
          </p:cNvSpPr>
          <p:nvPr/>
        </p:nvSpPr>
        <p:spPr>
          <a:xfrm>
            <a:off x="57468" y="5823049"/>
            <a:ext cx="9920227" cy="277964"/>
          </a:xfrm>
          <a:prstGeom prst="rect">
            <a:avLst/>
          </a:prstGeom>
        </p:spPr>
        <p:txBody>
          <a:bodyPr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200" dirty="0"/>
              <a:t>Variance of 10% applied to the hosting cost</a:t>
            </a:r>
          </a:p>
          <a:p>
            <a:pPr marL="356616" lvl="1" indent="0">
              <a:buNone/>
            </a:pPr>
            <a:endParaRPr lang="en-US" sz="1100" dirty="0"/>
          </a:p>
          <a:p>
            <a:pPr lvl="1"/>
            <a:endParaRPr lang="en-US" sz="1100" dirty="0"/>
          </a:p>
        </p:txBody>
      </p:sp>
      <p:sp>
        <p:nvSpPr>
          <p:cNvPr id="9" name="Date Placeholder 1">
            <a:extLst>
              <a:ext uri="{FF2B5EF4-FFF2-40B4-BE49-F238E27FC236}">
                <a16:creationId xmlns:a16="http://schemas.microsoft.com/office/drawing/2014/main" id="{4426A2E0-3646-4620-ACAB-5E85E736DF65}"/>
              </a:ext>
            </a:extLst>
          </p:cNvPr>
          <p:cNvSpPr>
            <a:spLocks noGrp="1"/>
          </p:cNvSpPr>
          <p:nvPr>
            <p:ph type="dt" sz="half" idx="19"/>
          </p:nvPr>
        </p:nvSpPr>
        <p:spPr>
          <a:xfrm>
            <a:off x="1428928" y="6471244"/>
            <a:ext cx="1191258" cy="180000"/>
          </a:xfrm>
        </p:spPr>
        <p:txBody>
          <a:bodyPr/>
          <a:lstStyle/>
          <a:p>
            <a:fld id="{307240FD-C939-42D6-8816-D7377ACD40FF}" type="datetime1">
              <a:rPr lang="en-US" smtClean="0"/>
              <a:t>11/23/2021</a:t>
            </a:fld>
            <a:endParaRPr lang="en-IN" dirty="0"/>
          </a:p>
        </p:txBody>
      </p:sp>
      <p:sp>
        <p:nvSpPr>
          <p:cNvPr id="12" name="Footer Placeholder 9">
            <a:extLst>
              <a:ext uri="{FF2B5EF4-FFF2-40B4-BE49-F238E27FC236}">
                <a16:creationId xmlns:a16="http://schemas.microsoft.com/office/drawing/2014/main" id="{9823493B-61ED-47CB-9822-67D1661BB2C0}"/>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872C6211-6FD5-4C11-9F1B-DF8EB86B3824}"/>
              </a:ext>
            </a:extLst>
          </p:cNvPr>
          <p:cNvSpPr>
            <a:spLocks noGrp="1"/>
          </p:cNvSpPr>
          <p:nvPr>
            <p:ph type="sldNum" sz="quarter" idx="21"/>
          </p:nvPr>
        </p:nvSpPr>
        <p:spPr/>
        <p:txBody>
          <a:bodyPr/>
          <a:lstStyle/>
          <a:p>
            <a:r>
              <a:rPr lang="en-GB"/>
              <a:t>Page </a:t>
            </a:r>
            <a:fld id="{F1BC30E3-FFE5-4B91-AA19-87A149EBB9EE}" type="slidenum">
              <a:rPr smtClean="0"/>
              <a:pPr/>
              <a:t>13</a:t>
            </a:fld>
            <a:endParaRPr dirty="0"/>
          </a:p>
        </p:txBody>
      </p:sp>
      <p:pic>
        <p:nvPicPr>
          <p:cNvPr id="11" name="Picture 10">
            <a:extLst>
              <a:ext uri="{FF2B5EF4-FFF2-40B4-BE49-F238E27FC236}">
                <a16:creationId xmlns:a16="http://schemas.microsoft.com/office/drawing/2014/main" id="{0FAD93D6-68DF-4D6C-9E1A-9D0A8308B63C}"/>
              </a:ext>
            </a:extLst>
          </p:cNvPr>
          <p:cNvPicPr>
            <a:picLocks noChangeAspect="1"/>
          </p:cNvPicPr>
          <p:nvPr/>
        </p:nvPicPr>
        <p:blipFill>
          <a:blip r:embed="rId3"/>
          <a:stretch>
            <a:fillRect/>
          </a:stretch>
        </p:blipFill>
        <p:spPr>
          <a:xfrm>
            <a:off x="617221" y="1017201"/>
            <a:ext cx="10971212" cy="4787917"/>
          </a:xfrm>
          <a:prstGeom prst="rect">
            <a:avLst/>
          </a:prstGeom>
        </p:spPr>
      </p:pic>
    </p:spTree>
    <p:extLst>
      <p:ext uri="{BB962C8B-B14F-4D97-AF65-F5344CB8AC3E}">
        <p14:creationId xmlns:p14="http://schemas.microsoft.com/office/powerpoint/2010/main" val="176835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EY Mandatory Policies and Security Requirements</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graphicFrame>
        <p:nvGraphicFramePr>
          <p:cNvPr id="17" name="Table 16">
            <a:extLst>
              <a:ext uri="{FF2B5EF4-FFF2-40B4-BE49-F238E27FC236}">
                <a16:creationId xmlns:a16="http://schemas.microsoft.com/office/drawing/2014/main" id="{79BD5BC9-D990-4FC5-8952-2F5F3B43C4BF}"/>
              </a:ext>
            </a:extLst>
          </p:cNvPr>
          <p:cNvGraphicFramePr>
            <a:graphicFrameLocks noGrp="1"/>
          </p:cNvGraphicFramePr>
          <p:nvPr>
            <p:extLst>
              <p:ext uri="{D42A27DB-BD31-4B8C-83A1-F6EECF244321}">
                <p14:modId xmlns:p14="http://schemas.microsoft.com/office/powerpoint/2010/main" val="1663621281"/>
              </p:ext>
            </p:extLst>
          </p:nvPr>
        </p:nvGraphicFramePr>
        <p:xfrm>
          <a:off x="617221" y="1265712"/>
          <a:ext cx="11069107" cy="5073589"/>
        </p:xfrm>
        <a:graphic>
          <a:graphicData uri="http://schemas.openxmlformats.org/drawingml/2006/table">
            <a:tbl>
              <a:tblPr firstRow="1" bandRow="1">
                <a:tableStyleId>{8EC20E35-A176-4012-BC5E-935CFFF8708E}</a:tableStyleId>
              </a:tblPr>
              <a:tblGrid>
                <a:gridCol w="308293">
                  <a:extLst>
                    <a:ext uri="{9D8B030D-6E8A-4147-A177-3AD203B41FA5}">
                      <a16:colId xmlns:a16="http://schemas.microsoft.com/office/drawing/2014/main" val="494417995"/>
                    </a:ext>
                  </a:extLst>
                </a:gridCol>
                <a:gridCol w="999856">
                  <a:extLst>
                    <a:ext uri="{9D8B030D-6E8A-4147-A177-3AD203B41FA5}">
                      <a16:colId xmlns:a16="http://schemas.microsoft.com/office/drawing/2014/main" val="20000"/>
                    </a:ext>
                  </a:extLst>
                </a:gridCol>
                <a:gridCol w="3611216">
                  <a:extLst>
                    <a:ext uri="{9D8B030D-6E8A-4147-A177-3AD203B41FA5}">
                      <a16:colId xmlns:a16="http://schemas.microsoft.com/office/drawing/2014/main" val="20001"/>
                    </a:ext>
                  </a:extLst>
                </a:gridCol>
                <a:gridCol w="595049">
                  <a:extLst>
                    <a:ext uri="{9D8B030D-6E8A-4147-A177-3AD203B41FA5}">
                      <a16:colId xmlns:a16="http://schemas.microsoft.com/office/drawing/2014/main" val="20002"/>
                    </a:ext>
                  </a:extLst>
                </a:gridCol>
                <a:gridCol w="1097133">
                  <a:extLst>
                    <a:ext uri="{9D8B030D-6E8A-4147-A177-3AD203B41FA5}">
                      <a16:colId xmlns:a16="http://schemas.microsoft.com/office/drawing/2014/main" val="1566339158"/>
                    </a:ext>
                  </a:extLst>
                </a:gridCol>
                <a:gridCol w="1573257">
                  <a:extLst>
                    <a:ext uri="{9D8B030D-6E8A-4147-A177-3AD203B41FA5}">
                      <a16:colId xmlns:a16="http://schemas.microsoft.com/office/drawing/2014/main" val="865423823"/>
                    </a:ext>
                  </a:extLst>
                </a:gridCol>
                <a:gridCol w="2884303">
                  <a:extLst>
                    <a:ext uri="{9D8B030D-6E8A-4147-A177-3AD203B41FA5}">
                      <a16:colId xmlns:a16="http://schemas.microsoft.com/office/drawing/2014/main" val="20004"/>
                    </a:ext>
                  </a:extLst>
                </a:gridCol>
              </a:tblGrid>
              <a:tr h="402311">
                <a:tc>
                  <a:txBody>
                    <a:bodyPr/>
                    <a:lstStyle/>
                    <a:p>
                      <a:r>
                        <a:rPr lang="en-US" sz="1100" dirty="0">
                          <a:solidFill>
                            <a:schemeClr val="tx1"/>
                          </a:solidFill>
                        </a:rPr>
                        <a:t>#</a:t>
                      </a:r>
                    </a:p>
                  </a:txBody>
                  <a:tcPr>
                    <a:solidFill>
                      <a:srgbClr val="FFE600"/>
                    </a:solidFill>
                  </a:tcPr>
                </a:tc>
                <a:tc>
                  <a:txBody>
                    <a:bodyPr/>
                    <a:lstStyle/>
                    <a:p>
                      <a:r>
                        <a:rPr lang="en-US" sz="1100" dirty="0">
                          <a:solidFill>
                            <a:schemeClr val="tx1"/>
                          </a:solidFill>
                        </a:rPr>
                        <a:t>Approval</a:t>
                      </a:r>
                    </a:p>
                  </a:txBody>
                  <a:tcPr>
                    <a:solidFill>
                      <a:srgbClr val="FFE600"/>
                    </a:solidFill>
                  </a:tcPr>
                </a:tc>
                <a:tc>
                  <a:txBody>
                    <a:bodyPr/>
                    <a:lstStyle/>
                    <a:p>
                      <a:r>
                        <a:rPr lang="en-US" sz="1100" dirty="0">
                          <a:solidFill>
                            <a:schemeClr val="tx1"/>
                          </a:solidFill>
                        </a:rPr>
                        <a:t>Description</a:t>
                      </a:r>
                    </a:p>
                  </a:txBody>
                  <a:tcPr>
                    <a:solidFill>
                      <a:srgbClr val="FFE600"/>
                    </a:solidFill>
                  </a:tcPr>
                </a:tc>
                <a:tc>
                  <a:txBody>
                    <a:bodyPr/>
                    <a:lstStyle/>
                    <a:p>
                      <a:r>
                        <a:rPr lang="en-US" sz="1100" dirty="0">
                          <a:solidFill>
                            <a:schemeClr val="tx1"/>
                          </a:solidFill>
                        </a:rPr>
                        <a:t>Cost</a:t>
                      </a:r>
                    </a:p>
                  </a:txBody>
                  <a:tcPr>
                    <a:solidFill>
                      <a:srgbClr val="FFE600"/>
                    </a:solidFill>
                  </a:tcPr>
                </a:tc>
                <a:tc>
                  <a:txBody>
                    <a:bodyPr/>
                    <a:lstStyle/>
                    <a:p>
                      <a:r>
                        <a:rPr lang="en-US" sz="1100" dirty="0">
                          <a:solidFill>
                            <a:schemeClr val="tx1"/>
                          </a:solidFill>
                        </a:rPr>
                        <a:t>Accountability</a:t>
                      </a:r>
                    </a:p>
                  </a:txBody>
                  <a:tcPr>
                    <a:solidFill>
                      <a:srgbClr val="FFE600"/>
                    </a:solidFill>
                  </a:tcPr>
                </a:tc>
                <a:tc>
                  <a:txBody>
                    <a:bodyPr/>
                    <a:lstStyle/>
                    <a:p>
                      <a:r>
                        <a:rPr lang="en-US" sz="1100" dirty="0">
                          <a:solidFill>
                            <a:schemeClr val="tx1"/>
                          </a:solidFill>
                        </a:rPr>
                        <a:t>Lead Time</a:t>
                      </a:r>
                    </a:p>
                  </a:txBody>
                  <a:tcPr>
                    <a:solidFill>
                      <a:srgbClr val="FFE600"/>
                    </a:solidFill>
                  </a:tcPr>
                </a:tc>
                <a:tc>
                  <a:txBody>
                    <a:bodyPr/>
                    <a:lstStyle/>
                    <a:p>
                      <a:r>
                        <a:rPr lang="en-US" sz="1100" dirty="0">
                          <a:solidFill>
                            <a:schemeClr val="tx1"/>
                          </a:solidFill>
                        </a:rPr>
                        <a:t>Resources</a:t>
                      </a:r>
                    </a:p>
                  </a:txBody>
                  <a:tcPr>
                    <a:solidFill>
                      <a:srgbClr val="FFE600"/>
                    </a:solidFill>
                  </a:tcPr>
                </a:tc>
                <a:extLst>
                  <a:ext uri="{0D108BD9-81ED-4DB2-BD59-A6C34878D82A}">
                    <a16:rowId xmlns:a16="http://schemas.microsoft.com/office/drawing/2014/main" val="10000"/>
                  </a:ext>
                </a:extLst>
              </a:tr>
              <a:tr h="862095">
                <a:tc>
                  <a:txBody>
                    <a:bodyPr/>
                    <a:lstStyle/>
                    <a:p>
                      <a:r>
                        <a:rPr lang="en-US" sz="1000" b="0" dirty="0">
                          <a:solidFill>
                            <a:schemeClr val="bg1"/>
                          </a:solidFill>
                        </a:rPr>
                        <a:t>1</a:t>
                      </a:r>
                    </a:p>
                  </a:txBody>
                  <a:tcPr>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Privacy Impact Assessment (PIA)</a:t>
                      </a:r>
                      <a:endParaRPr lang="en-US" sz="900" b="0" kern="1200" dirty="0">
                        <a:solidFill>
                          <a:schemeClr val="bg1"/>
                        </a:solidFill>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Understand and document the various data flows of the system or process and to take appropriate steps so that all applicable data privacy and confidentiality compliance obligations have been taken into account. Note: EY’s Personal Data Protection Global Policy is based on the principles of the GDPR. </a:t>
                      </a:r>
                      <a:endParaRPr lang="en-US" sz="900" b="0" kern="1200" dirty="0">
                        <a:solidFill>
                          <a:schemeClr val="bg1"/>
                        </a:solidFill>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NA</a:t>
                      </a:r>
                      <a:endParaRPr lang="en-IN" sz="900" b="0" kern="1200" dirty="0">
                        <a:solidFill>
                          <a:schemeClr val="bg1"/>
                        </a:solidFill>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latin typeface="+mn-lt"/>
                          <a:ea typeface="+mn-ea"/>
                          <a:cs typeface="+mn-cs"/>
                        </a:rPr>
                        <a:t>Engagement Team</a:t>
                      </a:r>
                    </a:p>
                  </a:txBody>
                  <a:tcPr>
                    <a:lnB w="6350" cap="flat" cmpd="sng" algn="ctr">
                      <a:solidFill>
                        <a:schemeClr val="bg1"/>
                      </a:solidFill>
                      <a:prstDash val="solid"/>
                      <a:round/>
                      <a:headEnd type="none" w="med" len="med"/>
                      <a:tailEnd type="none" w="med" len="med"/>
                    </a:lnB>
                    <a:noFill/>
                  </a:tcPr>
                </a:tc>
                <a:tc>
                  <a:txBody>
                    <a:bodyPr/>
                    <a:lstStyle/>
                    <a:p>
                      <a:pPr marL="0" marR="0" indent="0" algn="l">
                        <a:spcBef>
                          <a:spcPts val="0"/>
                        </a:spcBef>
                        <a:spcAft>
                          <a:spcPts val="0"/>
                        </a:spcAft>
                      </a:pPr>
                      <a:r>
                        <a:rPr lang="en-US" sz="900" b="0" kern="1200" dirty="0">
                          <a:solidFill>
                            <a:schemeClr val="bg1"/>
                          </a:solidFill>
                        </a:rPr>
                        <a:t>8</a:t>
                      </a:r>
                      <a:r>
                        <a:rPr lang="en-US" sz="900" b="0" kern="1200">
                          <a:solidFill>
                            <a:schemeClr val="bg1"/>
                          </a:solidFill>
                        </a:rPr>
                        <a:t> </a:t>
                      </a:r>
                      <a:r>
                        <a:rPr lang="en-US" sz="900" b="0" kern="1200" dirty="0">
                          <a:solidFill>
                            <a:schemeClr val="bg1"/>
                          </a:solidFill>
                        </a:rPr>
                        <a:t>- 12 weeks</a:t>
                      </a:r>
                    </a:p>
                    <a:p>
                      <a:pPr marL="0" marR="0" indent="0" algn="l">
                        <a:spcBef>
                          <a:spcPts val="0"/>
                        </a:spcBef>
                        <a:spcAft>
                          <a:spcPts val="0"/>
                        </a:spcAft>
                      </a:pPr>
                      <a:endParaRPr lang="en-US" sz="900" b="0" kern="1200" dirty="0">
                        <a:solidFill>
                          <a:schemeClr val="bg1"/>
                        </a:solidFill>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Review…</a:t>
                      </a:r>
                    </a:p>
                    <a:p>
                      <a:pPr marL="228600" indent="-228600">
                        <a:buFont typeface="+mj-lt"/>
                        <a:buAutoNum type="arabicPeriod"/>
                      </a:pPr>
                      <a:r>
                        <a:rPr lang="en-US" sz="900" b="0" kern="1200" dirty="0">
                          <a:solidFill>
                            <a:schemeClr val="bg1"/>
                          </a:solidFill>
                          <a:hlinkClick r:id="rId2">
                            <a:extLst>
                              <a:ext uri="{A12FA001-AC4F-418D-AE19-62706E023703}">
                                <ahyp:hlinkClr xmlns:ahyp="http://schemas.microsoft.com/office/drawing/2018/hyperlinkcolor" val="tx"/>
                              </a:ext>
                            </a:extLst>
                          </a:hlinkClick>
                        </a:rPr>
                        <a:t>Systems (PIA) and Vendor Reviews</a:t>
                      </a:r>
                      <a:endParaRPr lang="en-US" sz="900" b="0" kern="1200" dirty="0">
                        <a:solidFill>
                          <a:schemeClr val="bg1"/>
                        </a:solidFill>
                        <a:hlinkClick r:id="" action="ppaction://noaction">
                          <a:extLst>
                            <a:ext uri="{A12FA001-AC4F-418D-AE19-62706E023703}">
                              <ahyp:hlinkClr xmlns:ahyp="http://schemas.microsoft.com/office/drawing/2018/hyperlinkcolor" val="tx"/>
                            </a:ext>
                          </a:extLst>
                        </a:hlinkClick>
                      </a:endParaRPr>
                    </a:p>
                    <a:p>
                      <a:pPr marL="228600" indent="-228600">
                        <a:buFont typeface="+mj-lt"/>
                        <a:buAutoNum type="arabicPeriod"/>
                      </a:pPr>
                      <a:r>
                        <a:rPr lang="en-US" sz="900" b="0" kern="1200" dirty="0">
                          <a:solidFill>
                            <a:schemeClr val="bg1"/>
                          </a:solidFill>
                          <a:hlinkClick r:id="" action="ppaction://noaction">
                            <a:extLst>
                              <a:ext uri="{A12FA001-AC4F-418D-AE19-62706E023703}">
                                <ahyp:hlinkClr xmlns:ahyp="http://schemas.microsoft.com/office/drawing/2018/hyperlinkcolor" val="tx"/>
                              </a:ext>
                            </a:extLst>
                          </a:hlinkClick>
                        </a:rPr>
                        <a:t>Personal Data Protection Global Policy </a:t>
                      </a:r>
                      <a:endParaRPr lang="en-US" sz="900" b="0" kern="1200" dirty="0">
                        <a:solidFill>
                          <a:schemeClr val="bg1"/>
                        </a:solidFill>
                      </a:endParaRPr>
                    </a:p>
                    <a:p>
                      <a:pPr marL="228600" indent="-228600">
                        <a:buFont typeface="+mj-lt"/>
                        <a:buAutoNum type="arabicPeriod"/>
                      </a:pPr>
                      <a:r>
                        <a:rPr lang="en-US" sz="900" b="0" kern="1200" dirty="0">
                          <a:solidFill>
                            <a:schemeClr val="bg1"/>
                          </a:solidFill>
                          <a:hlinkClick r:id="rId3">
                            <a:extLst>
                              <a:ext uri="{A12FA001-AC4F-418D-AE19-62706E023703}">
                                <ahyp:hlinkClr xmlns:ahyp="http://schemas.microsoft.com/office/drawing/2018/hyperlinkcolor" val="tx"/>
                              </a:ext>
                            </a:extLst>
                          </a:hlinkClick>
                        </a:rPr>
                        <a:t>Data Protection Community Site</a:t>
                      </a:r>
                      <a:endParaRPr lang="en-US" sz="900" b="0" kern="1200" dirty="0">
                        <a:solidFill>
                          <a:schemeClr val="bg1"/>
                        </a:solidFill>
                      </a:endParaRPr>
                    </a:p>
                    <a:p>
                      <a:pPr marL="228600" indent="-228600">
                        <a:buFont typeface="+mj-lt"/>
                        <a:buAutoNum type="arabicPeriod"/>
                      </a:pPr>
                      <a:r>
                        <a:rPr lang="en-US" sz="900" b="0" dirty="0">
                          <a:solidFill>
                            <a:schemeClr val="bg1"/>
                          </a:solidFill>
                          <a:effectLst/>
                          <a:hlinkClick r:id="rId4">
                            <a:extLst>
                              <a:ext uri="{A12FA001-AC4F-418D-AE19-62706E023703}">
                                <ahyp:hlinkClr xmlns:ahyp="http://schemas.microsoft.com/office/drawing/2018/hyperlinkcolor" val="tx"/>
                              </a:ext>
                            </a:extLst>
                          </a:hlinkClick>
                        </a:rPr>
                        <a:t>PRIVACY BY DESIGN</a:t>
                      </a:r>
                      <a:r>
                        <a:rPr lang="en-US" sz="900" b="0" dirty="0">
                          <a:solidFill>
                            <a:schemeClr val="bg1"/>
                          </a:solidFill>
                          <a:effectLst/>
                        </a:rPr>
                        <a:t> – all solutions must comply.</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627681">
                <a:tc>
                  <a:txBody>
                    <a:bodyPr/>
                    <a:lstStyle/>
                    <a:p>
                      <a:r>
                        <a:rPr lang="en-US" sz="1000" b="0" dirty="0">
                          <a:solidFill>
                            <a:schemeClr val="bg1"/>
                          </a:solidFill>
                        </a:rPr>
                        <a:t>2</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Business Impact Assessment (BIA)</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Understand the business criticality and plan for business continuity for the digital asset. Applicable to all EY digital assets developed for/by EY.</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NA</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2 - 5 weeks </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28600" indent="-228600">
                        <a:buFont typeface="+mj-lt"/>
                        <a:buAutoNum type="arabicPeriod"/>
                      </a:pPr>
                      <a:r>
                        <a:rPr lang="en-US" sz="900" b="0" kern="1200" dirty="0">
                          <a:solidFill>
                            <a:schemeClr val="bg1"/>
                          </a:solidFill>
                        </a:rPr>
                        <a:t>BIA </a:t>
                      </a:r>
                      <a:r>
                        <a:rPr lang="en-US" sz="900" b="0" kern="1200" dirty="0">
                          <a:solidFill>
                            <a:schemeClr val="bg1"/>
                          </a:solidFill>
                          <a:hlinkClick r:id="rId5">
                            <a:extLst>
                              <a:ext uri="{A12FA001-AC4F-418D-AE19-62706E023703}">
                                <ahyp:hlinkClr xmlns:ahyp="http://schemas.microsoft.com/office/drawing/2018/hyperlinkcolor" val="tx"/>
                              </a:ext>
                            </a:extLst>
                          </a:hlinkClick>
                        </a:rPr>
                        <a:t>resources</a:t>
                      </a:r>
                      <a:r>
                        <a:rPr lang="en-US" sz="900" b="0" kern="1200" dirty="0">
                          <a:solidFill>
                            <a:schemeClr val="bg1"/>
                          </a:solidFill>
                        </a:rPr>
                        <a:t> | </a:t>
                      </a:r>
                      <a:r>
                        <a:rPr lang="en-US" sz="900" b="0" kern="1200" dirty="0">
                          <a:solidFill>
                            <a:schemeClr val="bg1"/>
                          </a:solidFill>
                          <a:hlinkClick r:id="rId6">
                            <a:extLst>
                              <a:ext uri="{A12FA001-AC4F-418D-AE19-62706E023703}">
                                <ahyp:hlinkClr xmlns:ahyp="http://schemas.microsoft.com/office/drawing/2018/hyperlinkcolor" val="tx"/>
                              </a:ext>
                            </a:extLst>
                          </a:hlinkClick>
                        </a:rPr>
                        <a:t>BIA Templates</a:t>
                      </a:r>
                      <a:endParaRPr lang="en-US" sz="900" b="0" kern="1200" dirty="0">
                        <a:solidFill>
                          <a:schemeClr val="bg1"/>
                        </a:solidFill>
                      </a:endParaRPr>
                    </a:p>
                    <a:p>
                      <a:pPr marL="228600" indent="-228600">
                        <a:buFont typeface="+mj-lt"/>
                        <a:buAutoNum type="arabicPeriod"/>
                      </a:pPr>
                      <a:r>
                        <a:rPr lang="en-US" sz="900" b="0" kern="1200" dirty="0">
                          <a:solidFill>
                            <a:schemeClr val="bg1"/>
                          </a:solidFill>
                          <a:hlinkClick r:id="rId7">
                            <a:extLst>
                              <a:ext uri="{A12FA001-AC4F-418D-AE19-62706E023703}">
                                <ahyp:hlinkClr xmlns:ahyp="http://schemas.microsoft.com/office/drawing/2018/hyperlinkcolor" val="tx"/>
                              </a:ext>
                            </a:extLst>
                          </a:hlinkClick>
                        </a:rPr>
                        <a:t>BIA Guidance</a:t>
                      </a:r>
                      <a:r>
                        <a:rPr lang="en-US" sz="900" b="0" kern="1200" dirty="0">
                          <a:solidFill>
                            <a:schemeClr val="bg1"/>
                          </a:solidFill>
                        </a:rPr>
                        <a:t> | </a:t>
                      </a:r>
                      <a:r>
                        <a:rPr lang="en-US" sz="900" b="0" kern="1200" dirty="0">
                          <a:solidFill>
                            <a:schemeClr val="bg1"/>
                          </a:solidFill>
                          <a:hlinkClick r:id="rId8">
                            <a:extLst>
                              <a:ext uri="{A12FA001-AC4F-418D-AE19-62706E023703}">
                                <ahyp:hlinkClr xmlns:ahyp="http://schemas.microsoft.com/office/drawing/2018/hyperlinkcolor" val="tx"/>
                              </a:ext>
                            </a:extLst>
                          </a:hlinkClick>
                        </a:rPr>
                        <a:t>BIA FAQ</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491229">
                <a:tc>
                  <a:txBody>
                    <a:bodyPr/>
                    <a:lstStyle/>
                    <a:p>
                      <a:r>
                        <a:rPr lang="en-US" sz="1000" b="0" dirty="0">
                          <a:solidFill>
                            <a:schemeClr val="bg1"/>
                          </a:solidFill>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InfoSec Assessment</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Generate a risk profile of an application to define the required security controls and certification. Applicable to all EY digital assets developed for/by EY.</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TBD</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2 weeks prior to product Initiation</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28600" indent="-228600">
                        <a:buFont typeface="+mj-lt"/>
                        <a:buAutoNum type="arabicPeriod"/>
                      </a:pPr>
                      <a:r>
                        <a:rPr lang="en-US" sz="900" b="0" kern="1200" dirty="0">
                          <a:solidFill>
                            <a:schemeClr val="bg1"/>
                          </a:solidFill>
                        </a:rPr>
                        <a:t>OSS </a:t>
                      </a:r>
                      <a:r>
                        <a:rPr lang="en-US" sz="900" b="0" kern="1200" dirty="0">
                          <a:solidFill>
                            <a:schemeClr val="bg1"/>
                          </a:solidFill>
                          <a:hlinkClick r:id="rId9">
                            <a:extLst>
                              <a:ext uri="{A12FA001-AC4F-418D-AE19-62706E023703}">
                                <ahyp:hlinkClr xmlns:ahyp="http://schemas.microsoft.com/office/drawing/2018/hyperlinkcolor" val="tx"/>
                              </a:ext>
                            </a:extLst>
                          </a:hlinkClick>
                        </a:rPr>
                        <a:t>resources</a:t>
                      </a:r>
                      <a:endParaRPr lang="en-US" sz="900" b="0" kern="1200" dirty="0">
                        <a:solidFill>
                          <a:schemeClr val="bg1"/>
                        </a:solidFill>
                        <a:hlinkClick r:id="rId10">
                          <a:extLst>
                            <a:ext uri="{A12FA001-AC4F-418D-AE19-62706E023703}">
                              <ahyp:hlinkClr xmlns:ahyp="http://schemas.microsoft.com/office/drawing/2018/hyperlinkcolor" val="tx"/>
                            </a:ext>
                          </a:extLst>
                        </a:hlinkClick>
                      </a:endParaRPr>
                    </a:p>
                    <a:p>
                      <a:pPr marL="228600" indent="-228600">
                        <a:buFont typeface="+mj-lt"/>
                        <a:buAutoNum type="arabicPeriod"/>
                      </a:pPr>
                      <a:r>
                        <a:rPr lang="en-US" sz="900" b="0" kern="1200" dirty="0">
                          <a:solidFill>
                            <a:schemeClr val="bg1"/>
                          </a:solidFill>
                          <a:hlinkClick r:id="rId11">
                            <a:extLst>
                              <a:ext uri="{A12FA001-AC4F-418D-AE19-62706E023703}">
                                <ahyp:hlinkClr xmlns:ahyp="http://schemas.microsoft.com/office/drawing/2018/hyperlinkcolor" val="tx"/>
                              </a:ext>
                            </a:extLst>
                          </a:hlinkClick>
                        </a:rPr>
                        <a:t>Key OSS Contacts</a:t>
                      </a:r>
                      <a:endParaRPr lang="en-US" sz="900" b="0" kern="1200" dirty="0">
                        <a:solidFill>
                          <a:schemeClr val="bg1"/>
                        </a:solidFill>
                      </a:endParaRPr>
                    </a:p>
                    <a:p>
                      <a:pPr marL="228600" indent="-228600">
                        <a:buFont typeface="+mj-lt"/>
                        <a:buAutoNum type="arabicPeriod"/>
                      </a:pPr>
                      <a:r>
                        <a:rPr lang="en-US" sz="900" b="0" kern="1200" dirty="0">
                          <a:solidFill>
                            <a:schemeClr val="bg1"/>
                          </a:solidFill>
                          <a:hlinkClick r:id="rId12">
                            <a:extLst>
                              <a:ext uri="{A12FA001-AC4F-418D-AE19-62706E023703}">
                                <ahyp:hlinkClr xmlns:ahyp="http://schemas.microsoft.com/office/drawing/2018/hyperlinkcolor" val="tx"/>
                              </a:ext>
                            </a:extLst>
                          </a:hlinkClick>
                        </a:rPr>
                        <a:t>EY Legal Community Site</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732781">
                <a:tc>
                  <a:txBody>
                    <a:bodyPr/>
                    <a:lstStyle/>
                    <a:p>
                      <a:r>
                        <a:rPr lang="en-US" sz="1000" b="0" dirty="0">
                          <a:solidFill>
                            <a:schemeClr val="bg1"/>
                          </a:solidFill>
                        </a:rPr>
                        <a:t>4</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Security Certification</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Vulnerability testing of application. Generates list of pass/fail and remediation items to be addressed prior to go-live.</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TBD</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Request a minimum of 5 weeks prior to Go-live or as soon as solution will be in a production environment</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28600" indent="-228600">
                        <a:buFont typeface="+mj-lt"/>
                        <a:buAutoNum type="arabicPeriod"/>
                      </a:pPr>
                      <a:r>
                        <a:rPr lang="en-US" sz="900" b="0" kern="1200" dirty="0">
                          <a:solidFill>
                            <a:schemeClr val="bg1"/>
                          </a:solidFill>
                          <a:hlinkClick r:id="rId13">
                            <a:extLst>
                              <a:ext uri="{A12FA001-AC4F-418D-AE19-62706E023703}">
                                <ahyp:hlinkClr xmlns:ahyp="http://schemas.microsoft.com/office/drawing/2018/hyperlinkcolor" val="tx"/>
                              </a:ext>
                            </a:extLst>
                          </a:hlinkClick>
                        </a:rPr>
                        <a:t>InfoSec Home</a:t>
                      </a:r>
                      <a:r>
                        <a:rPr lang="en-US" sz="900" b="0" kern="1200" dirty="0">
                          <a:solidFill>
                            <a:schemeClr val="bg1"/>
                          </a:solidFill>
                        </a:rPr>
                        <a:t> | </a:t>
                      </a:r>
                      <a:r>
                        <a:rPr lang="en-US" sz="900" b="0" kern="1200" dirty="0">
                          <a:solidFill>
                            <a:schemeClr val="bg1"/>
                          </a:solidFill>
                          <a:hlinkClick r:id="rId14">
                            <a:extLst>
                              <a:ext uri="{A12FA001-AC4F-418D-AE19-62706E023703}">
                                <ahyp:hlinkClr xmlns:ahyp="http://schemas.microsoft.com/office/drawing/2018/hyperlinkcolor" val="tx"/>
                              </a:ext>
                            </a:extLst>
                          </a:hlinkClick>
                        </a:rPr>
                        <a:t>Infosec Certification Request Form</a:t>
                      </a:r>
                      <a:r>
                        <a:rPr lang="en-US" sz="900" b="0" kern="1200" dirty="0">
                          <a:solidFill>
                            <a:schemeClr val="bg1"/>
                          </a:solidFill>
                        </a:rPr>
                        <a:t> </a:t>
                      </a:r>
                    </a:p>
                    <a:p>
                      <a:pPr marL="228600" indent="-228600">
                        <a:buFont typeface="+mj-lt"/>
                        <a:buAutoNum type="arabicPeriod"/>
                      </a:pPr>
                      <a:r>
                        <a:rPr lang="en-US" sz="900" b="0" kern="1200" dirty="0">
                          <a:solidFill>
                            <a:schemeClr val="bg1"/>
                          </a:solidFill>
                          <a:hlinkClick r:id="rId15">
                            <a:extLst>
                              <a:ext uri="{A12FA001-AC4F-418D-AE19-62706E023703}">
                                <ahyp:hlinkClr xmlns:ahyp="http://schemas.microsoft.com/office/drawing/2018/hyperlinkcolor" val="tx"/>
                              </a:ext>
                            </a:extLst>
                          </a:hlinkClick>
                        </a:rPr>
                        <a:t>GRC.EY.Net for SPR</a:t>
                      </a:r>
                      <a:endParaRPr lang="en-US" sz="900" b="0" kern="1200" dirty="0">
                        <a:solidFill>
                          <a:schemeClr val="bg1"/>
                        </a:solidFill>
                      </a:endParaRPr>
                    </a:p>
                    <a:p>
                      <a:pPr marL="228600" indent="-228600">
                        <a:buFont typeface="+mj-lt"/>
                        <a:buAutoNum type="arabicPeriod"/>
                      </a:pPr>
                      <a:r>
                        <a:rPr lang="en-US" sz="900" b="0" kern="1200" dirty="0">
                          <a:solidFill>
                            <a:schemeClr val="bg1"/>
                          </a:solidFill>
                        </a:rPr>
                        <a:t>Web Inspect Enterprise (WIE) – </a:t>
                      </a:r>
                      <a:r>
                        <a:rPr lang="en-US" sz="900" b="0" kern="1200" dirty="0">
                          <a:solidFill>
                            <a:schemeClr val="bg1"/>
                          </a:solidFill>
                          <a:hlinkClick r:id="rId16">
                            <a:extLst>
                              <a:ext uri="{A12FA001-AC4F-418D-AE19-62706E023703}">
                                <ahyp:hlinkClr xmlns:ahyp="http://schemas.microsoft.com/office/drawing/2018/hyperlinkcolor" val="tx"/>
                              </a:ext>
                            </a:extLst>
                          </a:hlinkClick>
                        </a:rPr>
                        <a:t>click here</a:t>
                      </a:r>
                      <a:endParaRPr lang="en-US" sz="900" b="0" kern="1200" dirty="0">
                        <a:solidFill>
                          <a:schemeClr val="bg1"/>
                        </a:solidFill>
                      </a:endParaRPr>
                    </a:p>
                    <a:p>
                      <a:pPr marL="228600" indent="-228600">
                        <a:buFont typeface="+mj-lt"/>
                        <a:buAutoNum type="arabicPeriod"/>
                      </a:pPr>
                      <a:r>
                        <a:rPr lang="en-US" sz="900" b="0" kern="1200" dirty="0">
                          <a:solidFill>
                            <a:schemeClr val="bg1"/>
                          </a:solidFill>
                        </a:rPr>
                        <a:t>Web Inspect Scan request – </a:t>
                      </a:r>
                      <a:r>
                        <a:rPr lang="en-US" sz="900" b="0" kern="1200" dirty="0">
                          <a:solidFill>
                            <a:schemeClr val="bg1"/>
                          </a:solidFill>
                          <a:hlinkClick r:id="rId17">
                            <a:extLst>
                              <a:ext uri="{A12FA001-AC4F-418D-AE19-62706E023703}">
                                <ahyp:hlinkClr xmlns:ahyp="http://schemas.microsoft.com/office/drawing/2018/hyperlinkcolor" val="tx"/>
                              </a:ext>
                            </a:extLst>
                          </a:hlinkClick>
                        </a:rPr>
                        <a:t>Click here</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7330979"/>
                  </a:ext>
                </a:extLst>
              </a:tr>
              <a:tr h="532069">
                <a:tc>
                  <a:txBody>
                    <a:bodyPr/>
                    <a:lstStyle/>
                    <a:p>
                      <a:r>
                        <a:rPr lang="en-US" sz="1000" b="0" dirty="0">
                          <a:solidFill>
                            <a:schemeClr val="bg1"/>
                          </a:solidFill>
                        </a:rPr>
                        <a:t>5</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Open Source Software (OSS)</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Use of any OSS (Open Source Software) is subject to review and approval of 1. Architecture, 2. Information Security, 3. General Counsel’s Office (GCO) &amp; 4. Independence.</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NA</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3 – 6 weeks from product initiation; once full technology stack is known</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28600" indent="-228600">
                        <a:buFont typeface="+mj-lt"/>
                        <a:buAutoNum type="arabicPeriod"/>
                      </a:pPr>
                      <a:r>
                        <a:rPr lang="en-US" sz="900" b="0" kern="1200" dirty="0">
                          <a:solidFill>
                            <a:schemeClr val="bg1"/>
                          </a:solidFill>
                        </a:rPr>
                        <a:t>OSS </a:t>
                      </a:r>
                      <a:r>
                        <a:rPr lang="en-US" sz="900" b="0" kern="1200" dirty="0">
                          <a:solidFill>
                            <a:schemeClr val="bg1"/>
                          </a:solidFill>
                          <a:hlinkClick r:id="rId18">
                            <a:extLst>
                              <a:ext uri="{A12FA001-AC4F-418D-AE19-62706E023703}">
                                <ahyp:hlinkClr xmlns:ahyp="http://schemas.microsoft.com/office/drawing/2018/hyperlinkcolor" val="tx"/>
                              </a:ext>
                            </a:extLst>
                          </a:hlinkClick>
                        </a:rPr>
                        <a:t>Landing Page</a:t>
                      </a:r>
                      <a:r>
                        <a:rPr lang="en-US" sz="900" b="0" kern="1200" dirty="0">
                          <a:solidFill>
                            <a:schemeClr val="bg1"/>
                          </a:solidFill>
                        </a:rPr>
                        <a:t> in TAC</a:t>
                      </a:r>
                    </a:p>
                    <a:p>
                      <a:pPr marL="228600" indent="-228600">
                        <a:buFont typeface="+mj-lt"/>
                        <a:buAutoNum type="arabicPeriod"/>
                      </a:pPr>
                      <a:r>
                        <a:rPr lang="en-US" sz="900" b="0" kern="1200" dirty="0">
                          <a:solidFill>
                            <a:schemeClr val="bg1"/>
                          </a:solidFill>
                        </a:rPr>
                        <a:t>OSS </a:t>
                      </a:r>
                      <a:r>
                        <a:rPr lang="en-US" sz="900" b="0" kern="1200" dirty="0">
                          <a:solidFill>
                            <a:schemeClr val="bg1"/>
                          </a:solidFill>
                          <a:hlinkClick r:id="rId9">
                            <a:extLst>
                              <a:ext uri="{A12FA001-AC4F-418D-AE19-62706E023703}">
                                <ahyp:hlinkClr xmlns:ahyp="http://schemas.microsoft.com/office/drawing/2018/hyperlinkcolor" val="tx"/>
                              </a:ext>
                            </a:extLst>
                          </a:hlinkClick>
                        </a:rPr>
                        <a:t>Process Documents</a:t>
                      </a:r>
                      <a:r>
                        <a:rPr lang="en-US" sz="900" b="0" kern="1200" dirty="0">
                          <a:solidFill>
                            <a:schemeClr val="bg1"/>
                          </a:solidFill>
                        </a:rPr>
                        <a:t> | OSS </a:t>
                      </a:r>
                      <a:r>
                        <a:rPr lang="en-US" sz="900" b="0" kern="1200" dirty="0">
                          <a:solidFill>
                            <a:schemeClr val="bg1"/>
                          </a:solidFill>
                          <a:hlinkClick r:id="rId19">
                            <a:extLst>
                              <a:ext uri="{A12FA001-AC4F-418D-AE19-62706E023703}">
                                <ahyp:hlinkClr xmlns:ahyp="http://schemas.microsoft.com/office/drawing/2018/hyperlinkcolor" val="tx"/>
                              </a:ext>
                            </a:extLst>
                          </a:hlinkClick>
                        </a:rPr>
                        <a:t>Whitelist</a:t>
                      </a:r>
                      <a:endParaRPr lang="en-US" sz="900" b="0" kern="1200" dirty="0">
                        <a:solidFill>
                          <a:schemeClr val="bg1"/>
                        </a:solidFill>
                        <a:hlinkClick r:id="rId10">
                          <a:extLst>
                            <a:ext uri="{A12FA001-AC4F-418D-AE19-62706E023703}">
                              <ahyp:hlinkClr xmlns:ahyp="http://schemas.microsoft.com/office/drawing/2018/hyperlinkcolor" val="tx"/>
                            </a:ext>
                          </a:extLst>
                        </a:hlinkClick>
                      </a:endParaRPr>
                    </a:p>
                    <a:p>
                      <a:pPr marL="228600" indent="-228600">
                        <a:buFont typeface="+mj-lt"/>
                        <a:buAutoNum type="arabicPeriod"/>
                      </a:pPr>
                      <a:r>
                        <a:rPr lang="en-US" sz="900" b="0" kern="1200" dirty="0">
                          <a:solidFill>
                            <a:schemeClr val="bg1"/>
                          </a:solidFill>
                          <a:hlinkClick r:id="rId11">
                            <a:extLst>
                              <a:ext uri="{A12FA001-AC4F-418D-AE19-62706E023703}">
                                <ahyp:hlinkClr xmlns:ahyp="http://schemas.microsoft.com/office/drawing/2018/hyperlinkcolor" val="tx"/>
                              </a:ext>
                            </a:extLst>
                          </a:hlinkClick>
                        </a:rPr>
                        <a:t>Key OSS Contacts</a:t>
                      </a:r>
                      <a:r>
                        <a:rPr lang="en-US" sz="900" b="0" kern="1200" dirty="0">
                          <a:solidFill>
                            <a:schemeClr val="bg1"/>
                          </a:solidFill>
                        </a:rPr>
                        <a:t> | </a:t>
                      </a:r>
                      <a:r>
                        <a:rPr lang="en-US" sz="900" b="0" kern="1200" dirty="0">
                          <a:solidFill>
                            <a:schemeClr val="bg1"/>
                          </a:solidFill>
                          <a:hlinkClick r:id="rId12">
                            <a:extLst>
                              <a:ext uri="{A12FA001-AC4F-418D-AE19-62706E023703}">
                                <ahyp:hlinkClr xmlns:ahyp="http://schemas.microsoft.com/office/drawing/2018/hyperlinkcolor" val="tx"/>
                              </a:ext>
                            </a:extLst>
                          </a:hlinkClick>
                        </a:rPr>
                        <a:t>EY Legal Community Site</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1199493"/>
                  </a:ext>
                </a:extLst>
              </a:tr>
              <a:tr h="628273">
                <a:tc>
                  <a:txBody>
                    <a:bodyPr/>
                    <a:lstStyle/>
                    <a:p>
                      <a:r>
                        <a:rPr lang="en-US" sz="1000" b="0" dirty="0">
                          <a:solidFill>
                            <a:schemeClr val="bg1"/>
                          </a:solidFill>
                        </a:rPr>
                        <a:t>6</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b="0" kern="1200" dirty="0">
                          <a:solidFill>
                            <a:schemeClr val="bg1"/>
                          </a:solidFill>
                        </a:rPr>
                        <a:t>EY Accessibility</a:t>
                      </a:r>
                    </a:p>
                    <a:p>
                      <a:r>
                        <a:rPr lang="en-US" sz="900" b="0" kern="1200" dirty="0">
                          <a:solidFill>
                            <a:schemeClr val="bg1"/>
                          </a:solidFill>
                          <a:latin typeface="+mn-lt"/>
                          <a:ea typeface="+mn-ea"/>
                          <a:cs typeface="+mn-cs"/>
                        </a:rPr>
                        <a:t>Compliance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latin typeface="+mn-lt"/>
                          <a:ea typeface="+mn-ea"/>
                          <a:cs typeface="+mn-cs"/>
                        </a:rPr>
                        <a:t>Ensure all EY digital assets are usable by people of all physical, sensory, neurological and cognitive abilities. EY digital technical &amp; procurement personnel will follow WCAG 2.1 AA level standards when building / procuring digital assets. </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900" b="0" kern="1200" dirty="0">
                          <a:solidFill>
                            <a:schemeClr val="bg1"/>
                          </a:solidFill>
                        </a:rPr>
                        <a:t>TBD</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3 weeks - need to be accounted in build itself.</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28600" lvl="0" indent="-228600">
                        <a:buFont typeface="+mj-lt"/>
                        <a:buAutoNum type="arabicPeriod"/>
                      </a:pPr>
                      <a:r>
                        <a:rPr lang="en-US" sz="900" b="0" kern="1200" dirty="0">
                          <a:solidFill>
                            <a:schemeClr val="bg1"/>
                          </a:solidFill>
                          <a:hlinkClick r:id="rId20">
                            <a:extLst>
                              <a:ext uri="{A12FA001-AC4F-418D-AE19-62706E023703}">
                                <ahyp:hlinkClr xmlns:ahyp="http://schemas.microsoft.com/office/drawing/2018/hyperlinkcolor" val="tx"/>
                              </a:ext>
                            </a:extLst>
                          </a:hlinkClick>
                        </a:rPr>
                        <a:t>EY Digital Accessibility Global Policy</a:t>
                      </a:r>
                      <a:endParaRPr lang="en-US" sz="900" b="0" kern="1200" dirty="0">
                        <a:solidFill>
                          <a:schemeClr val="bg1"/>
                        </a:solidFill>
                      </a:endParaRPr>
                    </a:p>
                    <a:p>
                      <a:pPr marL="228600" lvl="0" indent="-228600">
                        <a:buFont typeface="+mj-lt"/>
                        <a:buAutoNum type="arabicPeriod"/>
                      </a:pPr>
                      <a:r>
                        <a:rPr lang="en-US" sz="900" b="0" kern="1200" dirty="0">
                          <a:solidFill>
                            <a:schemeClr val="bg1"/>
                          </a:solidFill>
                          <a:hlinkClick r:id="rId21">
                            <a:extLst>
                              <a:ext uri="{A12FA001-AC4F-418D-AE19-62706E023703}">
                                <ahyp:hlinkClr xmlns:ahyp="http://schemas.microsoft.com/office/drawing/2018/hyperlinkcolor" val="tx"/>
                              </a:ext>
                            </a:extLst>
                          </a:hlinkClick>
                        </a:rPr>
                        <a:t>EY Accessibility Guidelines</a:t>
                      </a:r>
                      <a:r>
                        <a:rPr lang="en-US" sz="900" b="0" kern="1200" dirty="0">
                          <a:solidFill>
                            <a:schemeClr val="bg1"/>
                          </a:solidFill>
                        </a:rPr>
                        <a:t>  </a:t>
                      </a:r>
                    </a:p>
                    <a:p>
                      <a:pPr marL="228600" lvl="0" indent="-228600">
                        <a:buFont typeface="+mj-lt"/>
                        <a:buAutoNum type="arabicPeriod"/>
                      </a:pPr>
                      <a:r>
                        <a:rPr lang="en-US" sz="900" b="0" kern="1200" dirty="0">
                          <a:solidFill>
                            <a:schemeClr val="bg1"/>
                          </a:solidFill>
                          <a:hlinkClick r:id="rId22">
                            <a:extLst>
                              <a:ext uri="{A12FA001-AC4F-418D-AE19-62706E023703}">
                                <ahyp:hlinkClr xmlns:ahyp="http://schemas.microsoft.com/office/drawing/2018/hyperlinkcolor" val="tx"/>
                              </a:ext>
                            </a:extLst>
                          </a:hlinkClick>
                        </a:rPr>
                        <a:t>Accessibility Testing Engagement Process</a:t>
                      </a:r>
                      <a:endParaRPr lang="en-US" sz="900" b="0" kern="1200" dirty="0">
                        <a:solidFill>
                          <a:schemeClr val="bg1"/>
                        </a:solidFill>
                      </a:endParaRPr>
                    </a:p>
                    <a:p>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35318365"/>
                  </a:ext>
                </a:extLst>
              </a:tr>
              <a:tr h="603466">
                <a:tc>
                  <a:txBody>
                    <a:bodyPr/>
                    <a:lstStyle/>
                    <a:p>
                      <a:r>
                        <a:rPr lang="en-US" sz="1000" b="0" dirty="0">
                          <a:solidFill>
                            <a:schemeClr val="bg1"/>
                          </a:solidFill>
                        </a:rPr>
                        <a:t>7</a:t>
                      </a:r>
                    </a:p>
                  </a:txBody>
                  <a:tcPr>
                    <a:lnT w="6350" cap="flat" cmpd="sng" algn="ctr">
                      <a:solidFill>
                        <a:schemeClr val="bg1"/>
                      </a:solidFill>
                      <a:prstDash val="solid"/>
                      <a:round/>
                      <a:headEnd type="none" w="med" len="med"/>
                      <a:tailEnd type="none" w="med" len="med"/>
                    </a:lnT>
                    <a:noFill/>
                  </a:tcPr>
                </a:tc>
                <a:tc>
                  <a:txBody>
                    <a:bodyPr/>
                    <a:lstStyle/>
                    <a:p>
                      <a:r>
                        <a:rPr lang="en-US" sz="900" b="0" kern="1200" dirty="0">
                          <a:solidFill>
                            <a:schemeClr val="bg1"/>
                          </a:solidFill>
                          <a:latin typeface="+mn-lt"/>
                          <a:ea typeface="+mn-ea"/>
                          <a:cs typeface="+mn-cs"/>
                        </a:rPr>
                        <a:t>EY User Experience (UX, XD, BxD)</a:t>
                      </a: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All digital assets produced by/for EY must comply with EY UX (User Experience) &amp; EY XD (Experience Design) guidelines both of which are part of EY BxD (Better by Design).</a:t>
                      </a:r>
                      <a:r>
                        <a:rPr lang="en-US" sz="900" b="0" kern="1200" dirty="0">
                          <a:solidFill>
                            <a:schemeClr val="bg1"/>
                          </a:solidFill>
                          <a:latin typeface="+mn-lt"/>
                          <a:ea typeface="+mn-ea"/>
                          <a:cs typeface="+mn-cs"/>
                        </a:rPr>
                        <a:t>  </a:t>
                      </a:r>
                      <a:endParaRPr lang="en-IN"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r>
                        <a:rPr lang="en-IN" sz="900" b="0" kern="1200" dirty="0">
                          <a:solidFill>
                            <a:schemeClr val="bg1"/>
                          </a:solidFill>
                          <a:latin typeface="+mn-lt"/>
                          <a:ea typeface="+mn-ea"/>
                          <a:cs typeface="+mn-cs"/>
                        </a:rPr>
                        <a:t>TBD</a:t>
                      </a: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1"/>
                          </a:solidFill>
                          <a:latin typeface="+mn-lt"/>
                          <a:ea typeface="+mn-ea"/>
                          <a:cs typeface="+mn-cs"/>
                        </a:rPr>
                        <a:t>Engagement Team</a:t>
                      </a: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bg1"/>
                          </a:solidFill>
                        </a:rPr>
                        <a:t>3 – 6 weeks from product initiation.</a:t>
                      </a: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pPr marL="228600" indent="-228600">
                        <a:buAutoNum type="arabicPeriod"/>
                      </a:pPr>
                      <a:r>
                        <a:rPr lang="en-US" sz="900" b="0" kern="1200" dirty="0">
                          <a:solidFill>
                            <a:schemeClr val="bg1"/>
                          </a:solidFill>
                          <a:latin typeface="+mn-lt"/>
                          <a:ea typeface="+mn-ea"/>
                          <a:cs typeface="+mn-cs"/>
                          <a:hlinkClick r:id="rId23">
                            <a:extLst>
                              <a:ext uri="{A12FA001-AC4F-418D-AE19-62706E023703}">
                                <ahyp:hlinkClr xmlns:ahyp="http://schemas.microsoft.com/office/drawing/2018/hyperlinkcolor" val="tx"/>
                              </a:ext>
                            </a:extLst>
                          </a:hlinkClick>
                        </a:rPr>
                        <a:t>EY Branding – Digital Assets</a:t>
                      </a:r>
                      <a:r>
                        <a:rPr lang="en-US" sz="900" b="0" kern="1200" dirty="0">
                          <a:solidFill>
                            <a:schemeClr val="bg1"/>
                          </a:solidFill>
                          <a:latin typeface="+mn-lt"/>
                          <a:ea typeface="+mn-ea"/>
                          <a:cs typeface="+mn-cs"/>
                        </a:rPr>
                        <a:t> </a:t>
                      </a:r>
                    </a:p>
                    <a:p>
                      <a:pPr marL="228600" indent="-228600">
                        <a:buAutoNum type="arabicPeriod"/>
                      </a:pPr>
                      <a:r>
                        <a:rPr lang="en-US" sz="900" b="0" kern="1200" dirty="0">
                          <a:solidFill>
                            <a:schemeClr val="bg1"/>
                          </a:solidFill>
                          <a:latin typeface="+mn-lt"/>
                          <a:ea typeface="+mn-ea"/>
                          <a:cs typeface="+mn-cs"/>
                          <a:hlinkClick r:id="rId24">
                            <a:extLst>
                              <a:ext uri="{A12FA001-AC4F-418D-AE19-62706E023703}">
                                <ahyp:hlinkClr xmlns:ahyp="http://schemas.microsoft.com/office/drawing/2018/hyperlinkcolor" val="tx"/>
                              </a:ext>
                            </a:extLst>
                          </a:hlinkClick>
                        </a:rPr>
                        <a:t>EY UX Style Guide</a:t>
                      </a:r>
                      <a:endParaRPr lang="en-US" sz="900" b="0" kern="1200" dirty="0">
                        <a:solidFill>
                          <a:schemeClr val="bg1"/>
                        </a:solidFill>
                        <a:latin typeface="+mn-lt"/>
                        <a:ea typeface="+mn-ea"/>
                        <a:cs typeface="+mn-cs"/>
                      </a:endParaRPr>
                    </a:p>
                    <a:p>
                      <a:pPr marL="228600" indent="-228600">
                        <a:buAutoNum type="arabicPeriod"/>
                      </a:pPr>
                      <a:r>
                        <a:rPr lang="en-US" sz="900" b="0" kern="1200" noProof="0" dirty="0">
                          <a:solidFill>
                            <a:schemeClr val="bg1"/>
                          </a:solidFill>
                          <a:latin typeface="+mn-lt"/>
                          <a:ea typeface="+mn-ea"/>
                          <a:cs typeface="+mn-cs"/>
                          <a:hlinkClick r:id="rId25">
                            <a:extLst>
                              <a:ext uri="{A12FA001-AC4F-418D-AE19-62706E023703}">
                                <ahyp:hlinkClr xmlns:ahyp="http://schemas.microsoft.com/office/drawing/2018/hyperlinkcolor" val="tx"/>
                              </a:ext>
                            </a:extLst>
                          </a:hlinkClick>
                        </a:rPr>
                        <a:t>EY Experience Design (XD)</a:t>
                      </a:r>
                      <a:endParaRPr lang="en-US" sz="900" b="0" kern="1200" dirty="0">
                        <a:solidFill>
                          <a:schemeClr val="bg1"/>
                        </a:solidFill>
                        <a:latin typeface="+mn-lt"/>
                        <a:ea typeface="+mn-ea"/>
                        <a:cs typeface="+mn-cs"/>
                      </a:endParaRPr>
                    </a:p>
                    <a:p>
                      <a:pPr marL="228600" indent="-228600">
                        <a:buAutoNum type="arabicPeriod"/>
                      </a:pPr>
                      <a:endParaRPr lang="en-US" sz="9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747915099"/>
                  </a:ext>
                </a:extLst>
              </a:tr>
            </a:tbl>
          </a:graphicData>
        </a:graphic>
      </p:graphicFrame>
      <p:sp>
        <p:nvSpPr>
          <p:cNvPr id="13" name="TextBox 12">
            <a:extLst>
              <a:ext uri="{FF2B5EF4-FFF2-40B4-BE49-F238E27FC236}">
                <a16:creationId xmlns:a16="http://schemas.microsoft.com/office/drawing/2014/main" id="{B8105F7B-642A-4635-9630-7367430E8408}"/>
              </a:ext>
            </a:extLst>
          </p:cNvPr>
          <p:cNvSpPr txBox="1"/>
          <p:nvPr/>
        </p:nvSpPr>
        <p:spPr>
          <a:xfrm>
            <a:off x="564937" y="896854"/>
            <a:ext cx="11064240" cy="347634"/>
          </a:xfrm>
          <a:prstGeom prst="rect">
            <a:avLst/>
          </a:prstGeom>
        </p:spPr>
        <p:txBody>
          <a:bodyPr/>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1000" dirty="0"/>
              <a:t>Where applicable, the following EY policies &amp; security requirements must be met for all digital assets developed by/for EY. </a:t>
            </a:r>
            <a:r>
              <a:rPr lang="en-US" sz="1000" b="1" dirty="0">
                <a:solidFill>
                  <a:schemeClr val="tx1"/>
                </a:solidFill>
                <a:highlight>
                  <a:srgbClr val="FFFF00"/>
                </a:highlight>
              </a:rPr>
              <a:t>Disclaimer</a:t>
            </a:r>
            <a:r>
              <a:rPr lang="en-US" sz="1000" dirty="0"/>
              <a:t>: The need for certain policies, their lead time &amp; cost may vary based on the nature &amp; complexity of the solution. SA needs to use their best judgement and consult in decision making. This is a general list applicable to most products /projects.</a:t>
            </a:r>
          </a:p>
        </p:txBody>
      </p:sp>
      <p:sp>
        <p:nvSpPr>
          <p:cNvPr id="10" name="Date Placeholder 1">
            <a:extLst>
              <a:ext uri="{FF2B5EF4-FFF2-40B4-BE49-F238E27FC236}">
                <a16:creationId xmlns:a16="http://schemas.microsoft.com/office/drawing/2014/main" id="{538FB9F1-33B9-4B9F-A9E3-1F67DF7AE363}"/>
              </a:ext>
            </a:extLst>
          </p:cNvPr>
          <p:cNvSpPr>
            <a:spLocks noGrp="1"/>
          </p:cNvSpPr>
          <p:nvPr>
            <p:ph type="dt" sz="half" idx="19"/>
          </p:nvPr>
        </p:nvSpPr>
        <p:spPr>
          <a:xfrm>
            <a:off x="1428928" y="6471244"/>
            <a:ext cx="1191258" cy="180000"/>
          </a:xfrm>
        </p:spPr>
        <p:txBody>
          <a:bodyPr/>
          <a:lstStyle/>
          <a:p>
            <a:fld id="{4091EEFD-638E-4970-897B-48FBBC21DD1A}" type="datetime1">
              <a:rPr lang="en-US" smtClean="0"/>
              <a:t>11/23/2021</a:t>
            </a:fld>
            <a:endParaRPr lang="en-IN" dirty="0"/>
          </a:p>
        </p:txBody>
      </p:sp>
      <p:sp>
        <p:nvSpPr>
          <p:cNvPr id="12" name="Footer Placeholder 9">
            <a:extLst>
              <a:ext uri="{FF2B5EF4-FFF2-40B4-BE49-F238E27FC236}">
                <a16:creationId xmlns:a16="http://schemas.microsoft.com/office/drawing/2014/main" id="{618007C9-DCBF-4470-812A-CF0803A26E7E}"/>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FB414A27-6C9D-463A-80DD-4AA4B37B8ECB}"/>
              </a:ext>
            </a:extLst>
          </p:cNvPr>
          <p:cNvSpPr>
            <a:spLocks noGrp="1"/>
          </p:cNvSpPr>
          <p:nvPr>
            <p:ph type="sldNum" sz="quarter" idx="21"/>
          </p:nvPr>
        </p:nvSpPr>
        <p:spPr/>
        <p:txBody>
          <a:bodyPr/>
          <a:lstStyle/>
          <a:p>
            <a:r>
              <a:rPr lang="en-GB"/>
              <a:t>Page </a:t>
            </a:r>
            <a:fld id="{F1BC30E3-FFE5-4B91-AA19-87A149EBB9EE}" type="slidenum">
              <a:rPr smtClean="0"/>
              <a:pPr/>
              <a:t>14</a:t>
            </a:fld>
            <a:endParaRPr dirty="0"/>
          </a:p>
        </p:txBody>
      </p:sp>
    </p:spTree>
    <p:extLst>
      <p:ext uri="{BB962C8B-B14F-4D97-AF65-F5344CB8AC3E}">
        <p14:creationId xmlns:p14="http://schemas.microsoft.com/office/powerpoint/2010/main" val="3495258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BBBFF0B9-CD52-41B2-8002-A06A9406E10C}"/>
              </a:ext>
            </a:extLst>
          </p:cNvPr>
          <p:cNvGraphicFramePr>
            <a:graphicFrameLocks noGrp="1"/>
          </p:cNvGraphicFramePr>
          <p:nvPr>
            <p:extLst>
              <p:ext uri="{D42A27DB-BD31-4B8C-83A1-F6EECF244321}">
                <p14:modId xmlns:p14="http://schemas.microsoft.com/office/powerpoint/2010/main" val="948195616"/>
              </p:ext>
            </p:extLst>
          </p:nvPr>
        </p:nvGraphicFramePr>
        <p:xfrm>
          <a:off x="654753" y="1556695"/>
          <a:ext cx="10884569" cy="3398520"/>
        </p:xfrm>
        <a:graphic>
          <a:graphicData uri="http://schemas.openxmlformats.org/drawingml/2006/table">
            <a:tbl>
              <a:tblPr firstRow="1" bandRow="1">
                <a:tableStyleId>{8EC20E35-A176-4012-BC5E-935CFFF8708E}</a:tableStyleId>
              </a:tblPr>
              <a:tblGrid>
                <a:gridCol w="277904">
                  <a:extLst>
                    <a:ext uri="{9D8B030D-6E8A-4147-A177-3AD203B41FA5}">
                      <a16:colId xmlns:a16="http://schemas.microsoft.com/office/drawing/2014/main" val="494417995"/>
                    </a:ext>
                  </a:extLst>
                </a:gridCol>
                <a:gridCol w="4715435">
                  <a:extLst>
                    <a:ext uri="{9D8B030D-6E8A-4147-A177-3AD203B41FA5}">
                      <a16:colId xmlns:a16="http://schemas.microsoft.com/office/drawing/2014/main" val="20000"/>
                    </a:ext>
                  </a:extLst>
                </a:gridCol>
                <a:gridCol w="1004041">
                  <a:extLst>
                    <a:ext uri="{9D8B030D-6E8A-4147-A177-3AD203B41FA5}">
                      <a16:colId xmlns:a16="http://schemas.microsoft.com/office/drawing/2014/main" val="20001"/>
                    </a:ext>
                  </a:extLst>
                </a:gridCol>
                <a:gridCol w="666702">
                  <a:extLst>
                    <a:ext uri="{9D8B030D-6E8A-4147-A177-3AD203B41FA5}">
                      <a16:colId xmlns:a16="http://schemas.microsoft.com/office/drawing/2014/main" val="20002"/>
                    </a:ext>
                  </a:extLst>
                </a:gridCol>
                <a:gridCol w="2603323">
                  <a:extLst>
                    <a:ext uri="{9D8B030D-6E8A-4147-A177-3AD203B41FA5}">
                      <a16:colId xmlns:a16="http://schemas.microsoft.com/office/drawing/2014/main" val="392492268"/>
                    </a:ext>
                  </a:extLst>
                </a:gridCol>
                <a:gridCol w="1617164">
                  <a:extLst>
                    <a:ext uri="{9D8B030D-6E8A-4147-A177-3AD203B41FA5}">
                      <a16:colId xmlns:a16="http://schemas.microsoft.com/office/drawing/2014/main" val="865423823"/>
                    </a:ext>
                  </a:extLst>
                </a:gridCol>
              </a:tblGrid>
              <a:tr h="0">
                <a:tc>
                  <a:txBody>
                    <a:bodyPr/>
                    <a:lstStyle/>
                    <a:p>
                      <a:pPr algn="ctr"/>
                      <a:r>
                        <a:rPr lang="en-US" sz="1100" dirty="0">
                          <a:solidFill>
                            <a:schemeClr val="tx1"/>
                          </a:solidFill>
                        </a:rPr>
                        <a:t>#</a:t>
                      </a:r>
                    </a:p>
                  </a:txBody>
                  <a:tcPr>
                    <a:lnB w="3175" cap="flat" cmpd="sng" algn="ctr">
                      <a:solidFill>
                        <a:schemeClr val="bg1"/>
                      </a:solidFill>
                      <a:prstDash val="solid"/>
                      <a:round/>
                      <a:headEnd type="none" w="med" len="med"/>
                      <a:tailEnd type="none" w="med" len="med"/>
                    </a:lnB>
                    <a:solidFill>
                      <a:srgbClr val="FFE600"/>
                    </a:solidFill>
                  </a:tcPr>
                </a:tc>
                <a:tc>
                  <a:txBody>
                    <a:bodyPr/>
                    <a:lstStyle/>
                    <a:p>
                      <a:pPr algn="ctr"/>
                      <a:r>
                        <a:rPr lang="en-US" sz="1100" dirty="0">
                          <a:solidFill>
                            <a:schemeClr val="tx1"/>
                          </a:solidFill>
                        </a:rPr>
                        <a:t>Risk Description</a:t>
                      </a:r>
                    </a:p>
                  </a:txBody>
                  <a:tcPr>
                    <a:lnB w="3175" cap="flat" cmpd="sng" algn="ctr">
                      <a:solidFill>
                        <a:schemeClr val="bg1"/>
                      </a:solidFill>
                      <a:prstDash val="solid"/>
                      <a:round/>
                      <a:headEnd type="none" w="med" len="med"/>
                      <a:tailEnd type="none" w="med" len="med"/>
                    </a:lnB>
                    <a:solidFill>
                      <a:srgbClr val="FFE600"/>
                    </a:solidFill>
                  </a:tcPr>
                </a:tc>
                <a:tc>
                  <a:txBody>
                    <a:bodyPr/>
                    <a:lstStyle/>
                    <a:p>
                      <a:pPr algn="ctr"/>
                      <a:r>
                        <a:rPr lang="en-US" sz="1100" dirty="0">
                          <a:solidFill>
                            <a:schemeClr val="tx1"/>
                          </a:solidFill>
                        </a:rPr>
                        <a:t>Probability</a:t>
                      </a:r>
                    </a:p>
                  </a:txBody>
                  <a:tcPr>
                    <a:lnB w="3175" cap="flat" cmpd="sng" algn="ctr">
                      <a:solidFill>
                        <a:schemeClr val="bg1"/>
                      </a:solidFill>
                      <a:prstDash val="solid"/>
                      <a:round/>
                      <a:headEnd type="none" w="med" len="med"/>
                      <a:tailEnd type="none" w="med" len="med"/>
                    </a:lnB>
                    <a:solidFill>
                      <a:srgbClr val="FFE600"/>
                    </a:solidFill>
                  </a:tcPr>
                </a:tc>
                <a:tc>
                  <a:txBody>
                    <a:bodyPr/>
                    <a:lstStyle/>
                    <a:p>
                      <a:pPr algn="ctr"/>
                      <a:r>
                        <a:rPr lang="en-US" sz="1100" dirty="0">
                          <a:solidFill>
                            <a:schemeClr val="tx1"/>
                          </a:solidFill>
                        </a:rPr>
                        <a:t>Impact</a:t>
                      </a:r>
                    </a:p>
                  </a:txBody>
                  <a:tcPr>
                    <a:lnB w="3175" cap="flat" cmpd="sng" algn="ctr">
                      <a:solidFill>
                        <a:schemeClr val="bg1"/>
                      </a:solidFill>
                      <a:prstDash val="solid"/>
                      <a:round/>
                      <a:headEnd type="none" w="med" len="med"/>
                      <a:tailEnd type="none" w="med" len="med"/>
                    </a:lnB>
                    <a:solidFill>
                      <a:srgbClr val="FFE600"/>
                    </a:solidFill>
                  </a:tcPr>
                </a:tc>
                <a:tc>
                  <a:txBody>
                    <a:bodyPr/>
                    <a:lstStyle/>
                    <a:p>
                      <a:pPr algn="ctr"/>
                      <a:r>
                        <a:rPr lang="en-US" sz="1100" dirty="0">
                          <a:solidFill>
                            <a:schemeClr val="tx1"/>
                          </a:solidFill>
                        </a:rPr>
                        <a:t>Mitigation plan</a:t>
                      </a:r>
                    </a:p>
                  </a:txBody>
                  <a:tcPr>
                    <a:lnB w="3175" cap="flat" cmpd="sng" algn="ctr">
                      <a:solidFill>
                        <a:schemeClr val="bg1"/>
                      </a:solidFill>
                      <a:prstDash val="solid"/>
                      <a:round/>
                      <a:headEnd type="none" w="med" len="med"/>
                      <a:tailEnd type="none" w="med" len="med"/>
                    </a:lnB>
                    <a:solidFill>
                      <a:srgbClr val="FFE600"/>
                    </a:solidFill>
                  </a:tcPr>
                </a:tc>
                <a:tc>
                  <a:txBody>
                    <a:bodyPr/>
                    <a:lstStyle/>
                    <a:p>
                      <a:pPr algn="ctr"/>
                      <a:r>
                        <a:rPr lang="en-US" sz="1100" dirty="0">
                          <a:solidFill>
                            <a:schemeClr val="tx1"/>
                          </a:solidFill>
                        </a:rPr>
                        <a:t>Owner</a:t>
                      </a:r>
                    </a:p>
                  </a:txBody>
                  <a:tcPr>
                    <a:lnB w="3175" cap="flat" cmpd="sng" algn="ctr">
                      <a:solidFill>
                        <a:schemeClr val="bg1"/>
                      </a:solidFill>
                      <a:prstDash val="solid"/>
                      <a:round/>
                      <a:headEnd type="none" w="med" len="med"/>
                      <a:tailEnd type="none" w="med" len="med"/>
                    </a:lnB>
                    <a:solidFill>
                      <a:srgbClr val="FFE600"/>
                    </a:solidFill>
                  </a:tcPr>
                </a:tc>
                <a:extLst>
                  <a:ext uri="{0D108BD9-81ED-4DB2-BD59-A6C34878D82A}">
                    <a16:rowId xmlns:a16="http://schemas.microsoft.com/office/drawing/2014/main" val="10000"/>
                  </a:ext>
                </a:extLst>
              </a:tr>
              <a:tr h="162560">
                <a:tc>
                  <a:txBody>
                    <a:bodyPr/>
                    <a:lstStyle/>
                    <a:p>
                      <a:r>
                        <a:rPr lang="en-US" sz="1100" b="0" dirty="0">
                          <a:solidFill>
                            <a:schemeClr val="bg1"/>
                          </a:solidFill>
                        </a:rPr>
                        <a:t>1</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Data Privacy: Delays in completing approvals referenced on slide “Mandatory CT Policies and Security Requirements” may delay go-live and project completion.</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rPr>
                        <a:t>Medium</a:t>
                      </a:r>
                      <a:endParaRPr lang="en-IN" sz="1100" b="0" kern="1200" dirty="0">
                        <a:solidFill>
                          <a:schemeClr val="bg1"/>
                        </a:solidFill>
                        <a:latin typeface="+mn-lt"/>
                        <a:ea typeface="+mn-ea"/>
                        <a:cs typeface="+mn-cs"/>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High</a:t>
                      </a:r>
                      <a:endParaRPr lang="en-US" sz="1100" b="0" kern="1200" dirty="0">
                        <a:solidFill>
                          <a:schemeClr val="bg1"/>
                        </a:solidFill>
                        <a:latin typeface="+mn-lt"/>
                        <a:ea typeface="+mn-ea"/>
                        <a:cs typeface="+mn-cs"/>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Plan should be to start as early as possible in the process.</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IN" sz="1100" b="0" kern="1200" dirty="0">
                          <a:solidFill>
                            <a:schemeClr val="bg1"/>
                          </a:solidFill>
                          <a:latin typeface="+mn-lt"/>
                          <a:ea typeface="+mn-ea"/>
                          <a:cs typeface="+mn-cs"/>
                        </a:rPr>
                        <a:t>Project Manager/Product Manager</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lang="en-US" sz="1100" b="0" dirty="0">
                          <a:solidFill>
                            <a:schemeClr val="bg1"/>
                          </a:solidFill>
                        </a:rPr>
                        <a:t>2</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Budget: The estimated budget is based on a ROM. Actual costs are expected to increase/decrease as requirements are further clarified when the project is underway.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High</a:t>
                      </a:r>
                      <a:endParaRPr lang="en-US"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High</a:t>
                      </a:r>
                      <a:endParaRPr lang="en-US"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Revisit budget when a detailed plan is available.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IN" sz="1100" b="0" kern="1200" dirty="0">
                          <a:solidFill>
                            <a:schemeClr val="bg1"/>
                          </a:solidFill>
                          <a:latin typeface="+mn-lt"/>
                          <a:ea typeface="+mn-ea"/>
                          <a:cs typeface="+mn-cs"/>
                        </a:rPr>
                        <a:t>Project Manager/Product Manager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62560">
                <a:tc>
                  <a:txBody>
                    <a:bodyPr/>
                    <a:lstStyle/>
                    <a:p>
                      <a:r>
                        <a:rPr lang="en-US" sz="1100" b="0" dirty="0">
                          <a:solidFill>
                            <a:schemeClr val="bg1"/>
                          </a:solidFill>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Resources: Based on availability. Resource constraints can potentially impact schedule and/or budget.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rPr>
                        <a:t>Medium</a:t>
                      </a:r>
                      <a:endParaRPr lang="en-IN"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High</a:t>
                      </a:r>
                      <a:endParaRPr lang="en-US"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Project Manager to maintain resource calendar and ensure resources are aligned as required.</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kern="1200" dirty="0">
                          <a:solidFill>
                            <a:schemeClr val="bg1"/>
                          </a:solidFill>
                          <a:latin typeface="+mn-lt"/>
                          <a:ea typeface="+mn-ea"/>
                          <a:cs typeface="+mn-cs"/>
                        </a:rPr>
                        <a:t>Project Manager/Product Manager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162560">
                <a:tc>
                  <a:txBody>
                    <a:bodyPr/>
                    <a:lstStyle/>
                    <a:p>
                      <a:r>
                        <a:rPr lang="en-US" sz="1100" b="0" dirty="0">
                          <a:solidFill>
                            <a:schemeClr val="bg1"/>
                          </a:solidFill>
                        </a:rPr>
                        <a:t>4</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InfoSec review is a critical input. Discovery is necessary to identify the severity, impact, and remediation or avoidance of any identified risks or issues. </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rPr>
                        <a:t>Medium</a:t>
                      </a:r>
                      <a:endParaRPr lang="en-IN"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rPr>
                        <a:t>High</a:t>
                      </a:r>
                      <a:endParaRPr lang="en-US"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100" b="0" kern="1200" dirty="0">
                          <a:solidFill>
                            <a:schemeClr val="bg1"/>
                          </a:solidFill>
                          <a:latin typeface="+mn-lt"/>
                          <a:ea typeface="+mn-ea"/>
                          <a:cs typeface="+mn-cs"/>
                        </a:rPr>
                        <a:t>Get the Infosec Consultant involved early on.</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kern="1200" dirty="0">
                          <a:solidFill>
                            <a:schemeClr val="bg1"/>
                          </a:solidFill>
                          <a:latin typeface="+mn-lt"/>
                          <a:ea typeface="+mn-ea"/>
                          <a:cs typeface="+mn-cs"/>
                        </a:rPr>
                        <a:t>Project Manager/Product Manager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7330979"/>
                  </a:ext>
                </a:extLst>
              </a:tr>
              <a:tr h="162560">
                <a:tc>
                  <a:txBody>
                    <a:bodyPr/>
                    <a:lstStyle/>
                    <a:p>
                      <a:r>
                        <a:rPr lang="en-US" sz="1100" b="0" dirty="0">
                          <a:solidFill>
                            <a:schemeClr val="bg1"/>
                          </a:solidFill>
                        </a:rPr>
                        <a:t>5</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AU" sz="1100" b="0" kern="1200" dirty="0">
                          <a:solidFill>
                            <a:schemeClr val="bg1"/>
                          </a:solidFill>
                          <a:latin typeface="+mn-lt"/>
                          <a:ea typeface="+mn-ea"/>
                          <a:cs typeface="+mn-cs"/>
                        </a:rPr>
                        <a:t>The cost estimation has been done based on the Azure component sizing and IAD confirmed by Business team. Any changes during the actual solutioning will impact scope, time and cost.</a:t>
                      </a:r>
                      <a:endParaRPr lang="en-US"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High</a:t>
                      </a:r>
                      <a:endParaRPr lang="en-IN"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High</a:t>
                      </a:r>
                      <a:endParaRPr lang="en-IN" sz="11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IN" sz="1100" b="0" kern="1200" dirty="0">
                          <a:solidFill>
                            <a:schemeClr val="bg1"/>
                          </a:solidFill>
                          <a:latin typeface="+mn-lt"/>
                          <a:ea typeface="+mn-ea"/>
                          <a:cs typeface="+mn-cs"/>
                        </a:rPr>
                        <a:t>Any deviation needs to be tracked by the engagement PM/Scrum Master for budget overruns, if any, and raise PCRs accordingly. </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kern="1200" dirty="0">
                          <a:solidFill>
                            <a:schemeClr val="bg1"/>
                          </a:solidFill>
                          <a:latin typeface="+mn-lt"/>
                          <a:ea typeface="+mn-ea"/>
                          <a:cs typeface="+mn-cs"/>
                        </a:rPr>
                        <a:t>Project Manager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1199493"/>
                  </a:ext>
                </a:extLst>
              </a:tr>
            </a:tbl>
          </a:graphicData>
        </a:graphic>
      </p:graphicFrame>
      <p:sp>
        <p:nvSpPr>
          <p:cNvPr id="4" name="Title 3"/>
          <p:cNvSpPr>
            <a:spLocks noGrp="1"/>
          </p:cNvSpPr>
          <p:nvPr>
            <p:ph type="title"/>
          </p:nvPr>
        </p:nvSpPr>
        <p:spPr/>
        <p:txBody>
          <a:bodyPr>
            <a:normAutofit/>
          </a:bodyPr>
          <a:lstStyle/>
          <a:p>
            <a:r>
              <a:rPr lang="en-US" dirty="0"/>
              <a:t>Risks</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9" name="Date Placeholder 1">
            <a:extLst>
              <a:ext uri="{FF2B5EF4-FFF2-40B4-BE49-F238E27FC236}">
                <a16:creationId xmlns:a16="http://schemas.microsoft.com/office/drawing/2014/main" id="{40DD82A1-326C-4459-8D48-459CAB59D0E9}"/>
              </a:ext>
            </a:extLst>
          </p:cNvPr>
          <p:cNvSpPr>
            <a:spLocks noGrp="1"/>
          </p:cNvSpPr>
          <p:nvPr>
            <p:ph type="dt" sz="half" idx="19"/>
          </p:nvPr>
        </p:nvSpPr>
        <p:spPr>
          <a:xfrm>
            <a:off x="1428928" y="6471244"/>
            <a:ext cx="1191258" cy="180000"/>
          </a:xfrm>
        </p:spPr>
        <p:txBody>
          <a:bodyPr/>
          <a:lstStyle/>
          <a:p>
            <a:fld id="{335F838E-D036-4C10-B85E-D507646B3DDD}" type="datetime1">
              <a:rPr lang="en-US" smtClean="0"/>
              <a:t>11/23/2021</a:t>
            </a:fld>
            <a:endParaRPr lang="en-IN" dirty="0"/>
          </a:p>
        </p:txBody>
      </p:sp>
      <p:sp>
        <p:nvSpPr>
          <p:cNvPr id="12" name="Footer Placeholder 9">
            <a:extLst>
              <a:ext uri="{FF2B5EF4-FFF2-40B4-BE49-F238E27FC236}">
                <a16:creationId xmlns:a16="http://schemas.microsoft.com/office/drawing/2014/main" id="{719662F8-B2FA-4582-8A42-82A4162FFED7}"/>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F04FCFD7-7EE1-435C-94C3-052479D32E34}"/>
              </a:ext>
            </a:extLst>
          </p:cNvPr>
          <p:cNvSpPr>
            <a:spLocks noGrp="1"/>
          </p:cNvSpPr>
          <p:nvPr>
            <p:ph type="sldNum" sz="quarter" idx="21"/>
          </p:nvPr>
        </p:nvSpPr>
        <p:spPr/>
        <p:txBody>
          <a:bodyPr/>
          <a:lstStyle/>
          <a:p>
            <a:r>
              <a:rPr lang="en-GB"/>
              <a:t>Page </a:t>
            </a:r>
            <a:fld id="{F1BC30E3-FFE5-4B91-AA19-87A149EBB9EE}" type="slidenum">
              <a:rPr smtClean="0"/>
              <a:pPr/>
              <a:t>15</a:t>
            </a:fld>
            <a:endParaRPr dirty="0"/>
          </a:p>
        </p:txBody>
      </p:sp>
    </p:spTree>
    <p:extLst>
      <p:ext uri="{BB962C8B-B14F-4D97-AF65-F5344CB8AC3E}">
        <p14:creationId xmlns:p14="http://schemas.microsoft.com/office/powerpoint/2010/main" val="1542186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Assumptions</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018687"/>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2" name="Content Placeholder 2">
            <a:extLst>
              <a:ext uri="{FF2B5EF4-FFF2-40B4-BE49-F238E27FC236}">
                <a16:creationId xmlns:a16="http://schemas.microsoft.com/office/drawing/2014/main" id="{EFFA27CE-6BC4-4B9A-84AB-63875FC274C0}"/>
              </a:ext>
            </a:extLst>
          </p:cNvPr>
          <p:cNvSpPr txBox="1">
            <a:spLocks/>
          </p:cNvSpPr>
          <p:nvPr/>
        </p:nvSpPr>
        <p:spPr>
          <a:xfrm>
            <a:off x="511775" y="917834"/>
            <a:ext cx="10978515" cy="590399"/>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Assumptions</a:t>
            </a:r>
            <a:endParaRPr lang="en-US" sz="1800" b="1" i="1" dirty="0"/>
          </a:p>
        </p:txBody>
      </p:sp>
      <p:graphicFrame>
        <p:nvGraphicFramePr>
          <p:cNvPr id="10" name="Table 9">
            <a:extLst>
              <a:ext uri="{FF2B5EF4-FFF2-40B4-BE49-F238E27FC236}">
                <a16:creationId xmlns:a16="http://schemas.microsoft.com/office/drawing/2014/main" id="{01BBAF7E-29B5-47B4-8E25-DD24E18898DF}"/>
              </a:ext>
            </a:extLst>
          </p:cNvPr>
          <p:cNvGraphicFramePr>
            <a:graphicFrameLocks noGrp="1"/>
          </p:cNvGraphicFramePr>
          <p:nvPr>
            <p:extLst>
              <p:ext uri="{D42A27DB-BD31-4B8C-83A1-F6EECF244321}">
                <p14:modId xmlns:p14="http://schemas.microsoft.com/office/powerpoint/2010/main" val="2048928871"/>
              </p:ext>
            </p:extLst>
          </p:nvPr>
        </p:nvGraphicFramePr>
        <p:xfrm>
          <a:off x="648460" y="1270057"/>
          <a:ext cx="10821879" cy="3601613"/>
        </p:xfrm>
        <a:graphic>
          <a:graphicData uri="http://schemas.openxmlformats.org/drawingml/2006/table">
            <a:tbl>
              <a:tblPr firstRow="1" bandRow="1">
                <a:tableStyleId>{8EC20E35-A176-4012-BC5E-935CFFF8708E}</a:tableStyleId>
              </a:tblPr>
              <a:tblGrid>
                <a:gridCol w="352836">
                  <a:extLst>
                    <a:ext uri="{9D8B030D-6E8A-4147-A177-3AD203B41FA5}">
                      <a16:colId xmlns:a16="http://schemas.microsoft.com/office/drawing/2014/main" val="494417995"/>
                    </a:ext>
                  </a:extLst>
                </a:gridCol>
                <a:gridCol w="5441543">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1059442">
                  <a:extLst>
                    <a:ext uri="{9D8B030D-6E8A-4147-A177-3AD203B41FA5}">
                      <a16:colId xmlns:a16="http://schemas.microsoft.com/office/drawing/2014/main" val="20002"/>
                    </a:ext>
                  </a:extLst>
                </a:gridCol>
                <a:gridCol w="859098">
                  <a:extLst>
                    <a:ext uri="{9D8B030D-6E8A-4147-A177-3AD203B41FA5}">
                      <a16:colId xmlns:a16="http://schemas.microsoft.com/office/drawing/2014/main" val="865423823"/>
                    </a:ext>
                  </a:extLst>
                </a:gridCol>
              </a:tblGrid>
              <a:tr h="186337">
                <a:tc>
                  <a:txBody>
                    <a:bodyPr/>
                    <a:lstStyle/>
                    <a:p>
                      <a:r>
                        <a:rPr lang="en-US" sz="1000" dirty="0">
                          <a:solidFill>
                            <a:schemeClr val="tx1"/>
                          </a:solidFill>
                        </a:rPr>
                        <a:t>#</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Assumption Description</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Potential impact if invalid</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Explicit or Implicit?</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Validated (Yes/No)?</a:t>
                      </a:r>
                    </a:p>
                  </a:txBody>
                  <a:tcPr>
                    <a:lnB w="3175" cap="flat" cmpd="sng" algn="ctr">
                      <a:solidFill>
                        <a:schemeClr val="bg1"/>
                      </a:solidFill>
                      <a:prstDash val="solid"/>
                      <a:round/>
                      <a:headEnd type="none" w="med" len="med"/>
                      <a:tailEnd type="none" w="med" len="med"/>
                    </a:lnB>
                    <a:solidFill>
                      <a:srgbClr val="FFE600"/>
                    </a:solidFill>
                  </a:tcPr>
                </a:tc>
                <a:extLst>
                  <a:ext uri="{0D108BD9-81ED-4DB2-BD59-A6C34878D82A}">
                    <a16:rowId xmlns:a16="http://schemas.microsoft.com/office/drawing/2014/main" val="10000"/>
                  </a:ext>
                </a:extLst>
              </a:tr>
              <a:tr h="0">
                <a:tc>
                  <a:txBody>
                    <a:bodyPr/>
                    <a:lstStyle/>
                    <a:p>
                      <a:r>
                        <a:rPr lang="en-US" sz="1000" b="0" dirty="0">
                          <a:solidFill>
                            <a:schemeClr val="bg1"/>
                          </a:solidFill>
                          <a:latin typeface="+mn-lt"/>
                        </a:rPr>
                        <a:t>1</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Mandatory EY processes of PIA and InfoSec to be initiated as early as possible. CT Project Manager can assist once assigned to this project.</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Additional time and cost</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indent="0" algn="l">
                        <a:spcBef>
                          <a:spcPts val="0"/>
                        </a:spcBef>
                        <a:spcAft>
                          <a:spcPts val="0"/>
                        </a:spcAft>
                      </a:pPr>
                      <a:r>
                        <a:rPr lang="en-US" sz="1000" b="0" kern="1200" dirty="0">
                          <a:solidFill>
                            <a:schemeClr val="bg1"/>
                          </a:solidFill>
                          <a:latin typeface="+mn-lt"/>
                          <a:ea typeface="+mn-ea"/>
                          <a:cs typeface="+mn-cs"/>
                        </a:rPr>
                        <a:t>Yes</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298139">
                <a:tc>
                  <a:txBody>
                    <a:bodyPr/>
                    <a:lstStyle/>
                    <a:p>
                      <a:r>
                        <a:rPr lang="en-US" sz="1000" b="0">
                          <a:solidFill>
                            <a:schemeClr val="bg1"/>
                          </a:solidFill>
                          <a:latin typeface="+mn-lt"/>
                        </a:rPr>
                        <a:t>2</a:t>
                      </a:r>
                      <a:endParaRPr lang="en-US" sz="1000" b="0" dirty="0">
                        <a:solidFill>
                          <a:schemeClr val="bg1"/>
                        </a:solidFill>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AU" sz="1000" b="0" kern="1200" dirty="0">
                          <a:solidFill>
                            <a:schemeClr val="bg1"/>
                          </a:solidFill>
                          <a:latin typeface="+mn-lt"/>
                          <a:ea typeface="+mn-ea"/>
                          <a:cs typeface="+mn-cs"/>
                        </a:rPr>
                        <a:t>The estimation is created based on the information provided by the engagement team during intake. Any deviations in the due course will be evaluated for impact of change. </a:t>
                      </a:r>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Additional time and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86337">
                <a:tc>
                  <a:txBody>
                    <a:bodyPr/>
                    <a:lstStyle/>
                    <a:p>
                      <a:r>
                        <a:rPr lang="en-US" sz="1000" b="0">
                          <a:solidFill>
                            <a:schemeClr val="bg1"/>
                          </a:solidFill>
                          <a:latin typeface="+mn-lt"/>
                        </a:rPr>
                        <a:t>3</a:t>
                      </a:r>
                      <a:endParaRPr lang="en-US" sz="1000" b="0" dirty="0">
                        <a:solidFill>
                          <a:schemeClr val="bg1"/>
                        </a:solidFill>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AU" sz="1000" b="0" kern="1200" dirty="0">
                          <a:solidFill>
                            <a:schemeClr val="bg1"/>
                          </a:solidFill>
                          <a:latin typeface="+mn-lt"/>
                          <a:ea typeface="+mn-ea"/>
                          <a:cs typeface="+mn-cs"/>
                        </a:rPr>
                        <a:t>A high-level design-architecture is provided showing all components within the environment and data flows within and to/from the environment (including human access).​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Additional cost</a:t>
                      </a:r>
                    </a:p>
                    <a:p>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indent="0" algn="l">
                        <a:spcBef>
                          <a:spcPts val="0"/>
                        </a:spcBef>
                        <a:spcAft>
                          <a:spcPts val="0"/>
                        </a:spcAft>
                      </a:pPr>
                      <a:r>
                        <a:rPr lang="en-US"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0">
                <a:tc>
                  <a:txBody>
                    <a:bodyPr/>
                    <a:lstStyle/>
                    <a:p>
                      <a:r>
                        <a:rPr lang="en-US" sz="1000" b="0">
                          <a:solidFill>
                            <a:schemeClr val="bg1"/>
                          </a:solidFill>
                          <a:latin typeface="+mn-lt"/>
                        </a:rPr>
                        <a:t>4</a:t>
                      </a:r>
                      <a:endParaRPr lang="en-US" sz="1000" b="0" dirty="0">
                        <a:solidFill>
                          <a:schemeClr val="bg1"/>
                        </a:solidFill>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PIA Certification Cost </a:t>
                      </a:r>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bg1"/>
                          </a:solidFill>
                          <a:latin typeface="+mn-lt"/>
                          <a:ea typeface="+mn-ea"/>
                          <a:cs typeface="+mn-cs"/>
                        </a:rPr>
                        <a:t>Based on each Client specific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bg1"/>
                          </a:solidFill>
                          <a:latin typeface="+mn-lt"/>
                          <a:ea typeface="+mn-ea"/>
                          <a:cs typeface="+mn-cs"/>
                        </a:rPr>
                        <a:t>PIA cost will be applied: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0" kern="1200" dirty="0">
                          <a:solidFill>
                            <a:schemeClr val="bg1"/>
                          </a:solidFill>
                          <a:latin typeface="+mn-lt"/>
                          <a:ea typeface="+mn-ea"/>
                          <a:cs typeface="+mn-cs"/>
                        </a:rPr>
                        <a:t>Category 1 PIAs - 8 weeks US$10K- $22K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0" kern="1200" dirty="0">
                          <a:solidFill>
                            <a:schemeClr val="bg1"/>
                          </a:solidFill>
                          <a:latin typeface="+mn-lt"/>
                          <a:ea typeface="+mn-ea"/>
                          <a:cs typeface="+mn-cs"/>
                        </a:rPr>
                        <a:t>Category 2 PIAs - 4-6 weeksUS$4K - $12K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0" kern="1200" dirty="0">
                          <a:solidFill>
                            <a:schemeClr val="bg1"/>
                          </a:solidFill>
                          <a:latin typeface="+mn-lt"/>
                          <a:ea typeface="+mn-ea"/>
                          <a:cs typeface="+mn-cs"/>
                        </a:rPr>
                        <a:t>Existing PIA Updates - US$3K to $10K</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55133358"/>
                  </a:ext>
                </a:extLst>
              </a:tr>
              <a:tr h="298139">
                <a:tc>
                  <a:txBody>
                    <a:bodyPr/>
                    <a:lstStyle/>
                    <a:p>
                      <a:r>
                        <a:rPr lang="en-US" sz="1000" b="0">
                          <a:solidFill>
                            <a:schemeClr val="bg1"/>
                          </a:solidFill>
                          <a:latin typeface="+mn-lt"/>
                        </a:rPr>
                        <a:t>5</a:t>
                      </a:r>
                      <a:endParaRPr lang="en-US" sz="1000" b="0" dirty="0">
                        <a:solidFill>
                          <a:schemeClr val="bg1"/>
                        </a:solidFill>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Application certification is Engagement team’s responsibility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04012718"/>
                  </a:ext>
                </a:extLst>
              </a:tr>
              <a:tr h="432537">
                <a:tc>
                  <a:txBody>
                    <a:bodyPr/>
                    <a:lstStyle/>
                    <a:p>
                      <a:r>
                        <a:rPr lang="en-US" sz="1000" b="0" dirty="0">
                          <a:solidFill>
                            <a:schemeClr val="bg1"/>
                          </a:solidFill>
                          <a:latin typeface="+mn-lt"/>
                        </a:rPr>
                        <a:t>6</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IAD and Specs are created  by the CBS architect and that is taken in to account for the Infra costing</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Additional time and cost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indent="0" algn="l">
                        <a:spcBef>
                          <a:spcPts val="0"/>
                        </a:spcBef>
                        <a:spcAft>
                          <a:spcPts val="0"/>
                        </a:spcAft>
                      </a:pPr>
                      <a:r>
                        <a:rPr lang="en-US"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53470479"/>
                  </a:ext>
                </a:extLst>
              </a:tr>
              <a:tr h="432537">
                <a:tc>
                  <a:txBody>
                    <a:bodyPr/>
                    <a:lstStyle/>
                    <a:p>
                      <a:r>
                        <a:rPr lang="en-US" sz="1000" b="0" dirty="0">
                          <a:solidFill>
                            <a:schemeClr val="bg1"/>
                          </a:solidFill>
                          <a:latin typeface="+mn-lt"/>
                        </a:rPr>
                        <a:t>7</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0" kern="1200" dirty="0">
                          <a:solidFill>
                            <a:schemeClr val="bg1"/>
                          </a:solidFill>
                          <a:latin typeface="+mn-lt"/>
                          <a:ea typeface="+mn-ea"/>
                          <a:cs typeface="+mn-cs"/>
                        </a:rPr>
                        <a:t>The solution will be supported by CBS ops managed by the engagement team. Any application level licensing cost will be absorbed by the business. </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bg1"/>
                          </a:solidFill>
                          <a:latin typeface="+mn-lt"/>
                          <a:ea typeface="+mn-ea"/>
                          <a:cs typeface="+mn-cs"/>
                        </a:rPr>
                        <a:t>Additional time and cost</a:t>
                      </a:r>
                    </a:p>
                    <a:p>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b="0" kern="1200" dirty="0">
                          <a:solidFill>
                            <a:schemeClr val="bg1"/>
                          </a:solidFill>
                          <a:latin typeface="+mn-lt"/>
                          <a:ea typeface="+mn-ea"/>
                          <a:cs typeface="+mn-cs"/>
                        </a:rPr>
                        <a:t>Explicit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indent="0" algn="l">
                        <a:spcBef>
                          <a:spcPts val="0"/>
                        </a:spcBef>
                        <a:spcAft>
                          <a:spcPts val="0"/>
                        </a:spcAft>
                      </a:pPr>
                      <a:r>
                        <a:rPr lang="en-US" sz="1000" b="0" kern="1200" dirty="0">
                          <a:solidFill>
                            <a:schemeClr val="bg1"/>
                          </a:solidFill>
                          <a:latin typeface="+mn-lt"/>
                          <a:ea typeface="+mn-ea"/>
                          <a:cs typeface="+mn-cs"/>
                        </a:rPr>
                        <a:t>Yes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35138701"/>
                  </a:ext>
                </a:extLst>
              </a:tr>
            </a:tbl>
          </a:graphicData>
        </a:graphic>
      </p:graphicFrame>
      <p:sp>
        <p:nvSpPr>
          <p:cNvPr id="9" name="Date Placeholder 1">
            <a:extLst>
              <a:ext uri="{FF2B5EF4-FFF2-40B4-BE49-F238E27FC236}">
                <a16:creationId xmlns:a16="http://schemas.microsoft.com/office/drawing/2014/main" id="{ED19571E-1F17-4C0A-9DEE-B2B17263590C}"/>
              </a:ext>
            </a:extLst>
          </p:cNvPr>
          <p:cNvSpPr>
            <a:spLocks noGrp="1"/>
          </p:cNvSpPr>
          <p:nvPr>
            <p:ph type="dt" sz="half" idx="19"/>
          </p:nvPr>
        </p:nvSpPr>
        <p:spPr>
          <a:xfrm>
            <a:off x="1428928" y="6471244"/>
            <a:ext cx="1191258" cy="180000"/>
          </a:xfrm>
        </p:spPr>
        <p:txBody>
          <a:bodyPr/>
          <a:lstStyle/>
          <a:p>
            <a:fld id="{2E9E8887-310F-4923-B263-4551CDA3998D}" type="datetime1">
              <a:rPr lang="en-US" smtClean="0"/>
              <a:t>11/23/2021</a:t>
            </a:fld>
            <a:endParaRPr lang="en-IN" dirty="0"/>
          </a:p>
        </p:txBody>
      </p:sp>
      <p:sp>
        <p:nvSpPr>
          <p:cNvPr id="13" name="Footer Placeholder 9">
            <a:extLst>
              <a:ext uri="{FF2B5EF4-FFF2-40B4-BE49-F238E27FC236}">
                <a16:creationId xmlns:a16="http://schemas.microsoft.com/office/drawing/2014/main" id="{E2A1936B-8CB8-4DA5-85D4-3660210C0298}"/>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84634A74-9DDA-4BCE-8583-C7A84F68CADA}"/>
              </a:ext>
            </a:extLst>
          </p:cNvPr>
          <p:cNvSpPr>
            <a:spLocks noGrp="1"/>
          </p:cNvSpPr>
          <p:nvPr>
            <p:ph type="sldNum" sz="quarter" idx="21"/>
          </p:nvPr>
        </p:nvSpPr>
        <p:spPr/>
        <p:txBody>
          <a:bodyPr/>
          <a:lstStyle/>
          <a:p>
            <a:r>
              <a:rPr lang="en-GB"/>
              <a:t>Page </a:t>
            </a:r>
            <a:fld id="{F1BC30E3-FFE5-4B91-AA19-87A149EBB9EE}" type="slidenum">
              <a:rPr smtClean="0"/>
              <a:pPr/>
              <a:t>16</a:t>
            </a:fld>
            <a:endParaRPr dirty="0"/>
          </a:p>
        </p:txBody>
      </p:sp>
    </p:spTree>
    <p:extLst>
      <p:ext uri="{BB962C8B-B14F-4D97-AF65-F5344CB8AC3E}">
        <p14:creationId xmlns:p14="http://schemas.microsoft.com/office/powerpoint/2010/main" val="62124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Responsibility Matrix</a:t>
            </a:r>
          </a:p>
        </p:txBody>
      </p:sp>
      <p:sp>
        <p:nvSpPr>
          <p:cNvPr id="8" name="Rectangle 7">
            <a:extLst>
              <a:ext uri="{FF2B5EF4-FFF2-40B4-BE49-F238E27FC236}">
                <a16:creationId xmlns:a16="http://schemas.microsoft.com/office/drawing/2014/main" id="{DCBB5662-A67B-4A53-B8AA-9C998A955657}"/>
              </a:ext>
            </a:extLst>
          </p:cNvPr>
          <p:cNvSpPr>
            <a:spLocks/>
          </p:cNvSpPr>
          <p:nvPr/>
        </p:nvSpPr>
        <p:spPr>
          <a:xfrm>
            <a:off x="632290" y="1006248"/>
            <a:ext cx="5262007" cy="302754"/>
          </a:xfrm>
          <a:prstGeom prst="rect">
            <a:avLst/>
          </a:prstGeom>
          <a:noFill/>
          <a:ln>
            <a:noFill/>
          </a:ln>
        </p:spPr>
        <p:txBody>
          <a:bodyPr wrap="square" lIns="0" tIns="0" rIns="0" bIns="0" anchor="t" anchorCtr="0">
            <a:noAutofit/>
          </a:bodyPr>
          <a:lstStyle/>
          <a:p>
            <a:pPr marL="0" lvl="3" algn="ctr" defTabSz="781433">
              <a:spcAft>
                <a:spcPts val="600"/>
              </a:spcAft>
              <a:buClr>
                <a:srgbClr val="808080"/>
              </a:buClr>
              <a:buSzPct val="70000"/>
            </a:pPr>
            <a:r>
              <a:rPr lang="en-US" sz="1600" b="1" dirty="0">
                <a:solidFill>
                  <a:schemeClr val="bg1"/>
                </a:solidFill>
                <a:latin typeface="EYInterstate" panose="02000503020000020004" pitchFamily="2" charset="0"/>
              </a:rPr>
              <a:t>Client Technology Responsibility</a:t>
            </a:r>
          </a:p>
        </p:txBody>
      </p:sp>
      <p:cxnSp>
        <p:nvCxnSpPr>
          <p:cNvPr id="10" name="Straight Connector 9">
            <a:extLst>
              <a:ext uri="{FF2B5EF4-FFF2-40B4-BE49-F238E27FC236}">
                <a16:creationId xmlns:a16="http://schemas.microsoft.com/office/drawing/2014/main" id="{8ED48AF1-578B-434E-A329-22BA94BE2E62}"/>
              </a:ext>
            </a:extLst>
          </p:cNvPr>
          <p:cNvCxnSpPr>
            <a:cxnSpLocks/>
          </p:cNvCxnSpPr>
          <p:nvPr/>
        </p:nvCxnSpPr>
        <p:spPr>
          <a:xfrm>
            <a:off x="6097510" y="1175423"/>
            <a:ext cx="1665" cy="5063452"/>
          </a:xfrm>
          <a:prstGeom prst="line">
            <a:avLst/>
          </a:prstGeom>
          <a:ln w="9525">
            <a:solidFill>
              <a:srgbClr val="FFFFFF"/>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E80DC19-710C-4BC7-A914-3B391AEC529D}"/>
              </a:ext>
            </a:extLst>
          </p:cNvPr>
          <p:cNvSpPr>
            <a:spLocks/>
          </p:cNvSpPr>
          <p:nvPr/>
        </p:nvSpPr>
        <p:spPr>
          <a:xfrm>
            <a:off x="6277792" y="1006249"/>
            <a:ext cx="5288268" cy="230879"/>
          </a:xfrm>
          <a:prstGeom prst="rect">
            <a:avLst/>
          </a:prstGeom>
          <a:noFill/>
          <a:ln>
            <a:noFill/>
          </a:ln>
        </p:spPr>
        <p:txBody>
          <a:bodyPr wrap="square" lIns="0" tIns="0" rIns="0" bIns="0" anchor="t" anchorCtr="0">
            <a:noAutofit/>
          </a:bodyPr>
          <a:lstStyle/>
          <a:p>
            <a:pPr marL="0" lvl="3" algn="ctr" defTabSz="781433">
              <a:spcAft>
                <a:spcPts val="600"/>
              </a:spcAft>
              <a:buClr>
                <a:srgbClr val="808080"/>
              </a:buClr>
              <a:buSzPct val="70000"/>
            </a:pPr>
            <a:r>
              <a:rPr lang="en-US" sz="1600" b="1" dirty="0">
                <a:solidFill>
                  <a:schemeClr val="bg1"/>
                </a:solidFill>
                <a:latin typeface="EYInterstate" panose="02000503020000020004" pitchFamily="2" charset="0"/>
              </a:rPr>
              <a:t>Member Firm / Engagement Team Responsibility</a:t>
            </a:r>
          </a:p>
        </p:txBody>
      </p:sp>
      <p:sp>
        <p:nvSpPr>
          <p:cNvPr id="13" name="TextBox 12">
            <a:extLst>
              <a:ext uri="{FF2B5EF4-FFF2-40B4-BE49-F238E27FC236}">
                <a16:creationId xmlns:a16="http://schemas.microsoft.com/office/drawing/2014/main" id="{75FCA58C-9923-4A90-A69C-616542D0B7BA}"/>
              </a:ext>
            </a:extLst>
          </p:cNvPr>
          <p:cNvSpPr txBox="1"/>
          <p:nvPr/>
        </p:nvSpPr>
        <p:spPr>
          <a:xfrm>
            <a:off x="6277791" y="1309002"/>
            <a:ext cx="5278743" cy="5063452"/>
          </a:xfrm>
          <a:prstGeom prst="rect">
            <a:avLst/>
          </a:prstGeom>
        </p:spPr>
        <p:txBody>
          <a:bodyPr numCol="1"/>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69863" indent="-169863"/>
            <a:r>
              <a:rPr lang="en-IN" sz="1200" dirty="0"/>
              <a:t>Product Owner and Scrum master roles</a:t>
            </a:r>
          </a:p>
          <a:p>
            <a:pPr marL="169863" indent="-169863"/>
            <a:r>
              <a:rPr lang="en-IN" sz="1200" dirty="0"/>
              <a:t>Application development</a:t>
            </a:r>
          </a:p>
          <a:p>
            <a:pPr marL="169863" indent="-169863"/>
            <a:r>
              <a:rPr lang="en-IN" sz="1200" dirty="0"/>
              <a:t>Scrum team resource management</a:t>
            </a:r>
          </a:p>
          <a:p>
            <a:pPr marL="169863" indent="-169863"/>
            <a:r>
              <a:rPr lang="en-IN" sz="1200" dirty="0"/>
              <a:t>Product Backlog management</a:t>
            </a:r>
          </a:p>
          <a:p>
            <a:pPr marL="169863" indent="-169863"/>
            <a:r>
              <a:rPr lang="en-IN" sz="1200" dirty="0"/>
              <a:t>End client contract management</a:t>
            </a:r>
          </a:p>
          <a:p>
            <a:pPr marL="169863" indent="-169863"/>
            <a:r>
              <a:rPr lang="en-IN" sz="1200" dirty="0"/>
              <a:t>Application development vendor management</a:t>
            </a:r>
          </a:p>
          <a:p>
            <a:pPr marL="169863" indent="-169863"/>
            <a:r>
              <a:rPr lang="en-IN" sz="1200" dirty="0"/>
              <a:t>Application level Information Security assessment</a:t>
            </a:r>
          </a:p>
          <a:p>
            <a:pPr marL="169863" indent="-169863"/>
            <a:r>
              <a:rPr lang="en-IN" sz="1200" dirty="0"/>
              <a:t>3rd party endpoint integration support</a:t>
            </a:r>
          </a:p>
          <a:p>
            <a:pPr marL="169863" indent="-169863"/>
            <a:r>
              <a:rPr lang="en-IN" sz="1200" dirty="0"/>
              <a:t>Support for middleware installed on top of the Infrastructure</a:t>
            </a:r>
          </a:p>
          <a:p>
            <a:pPr marL="169863" indent="-169863"/>
            <a:r>
              <a:rPr lang="en-IN" sz="1200" dirty="0"/>
              <a:t>Engagement requester is responsible Infosec approval before going live with the solution.</a:t>
            </a:r>
          </a:p>
          <a:p>
            <a:pPr marL="169863" indent="-169863"/>
            <a:r>
              <a:rPr lang="en-IN" sz="1200" dirty="0"/>
              <a:t>Engagement team to ensure application support model is enabled for the solution.</a:t>
            </a:r>
          </a:p>
          <a:p>
            <a:pPr marL="169863" indent="-169863"/>
            <a:r>
              <a:rPr lang="en-IN" sz="1200" dirty="0"/>
              <a:t>The Member Firm/Engagement team will be accountable for reviewing and accepting residual risks, and for any disclosure and/or acceptance of residual risks with end Client.</a:t>
            </a:r>
          </a:p>
          <a:p>
            <a:pPr marL="169863" indent="-169863"/>
            <a:r>
              <a:rPr lang="en-IN" sz="1200" dirty="0"/>
              <a:t>The Member Firm/Engagement Team will also remain at all times accountable for any aspects of the service and/or operating model provided by Member Firm, including compliance with all applicable EY Policies and Standards.</a:t>
            </a:r>
          </a:p>
          <a:p>
            <a:pPr marL="169863" indent="-169863"/>
            <a:r>
              <a:rPr lang="en-IN" sz="1200" dirty="0"/>
              <a:t>The Member Firm / Engagement Partner / Engagement Team is accountable and responsible for ensuring that all personal data added to the solution is done so in compliance with Client contracts, local laws and regulations, and EY Policy.</a:t>
            </a:r>
          </a:p>
        </p:txBody>
      </p:sp>
      <p:sp>
        <p:nvSpPr>
          <p:cNvPr id="12" name="TextBox 11">
            <a:extLst>
              <a:ext uri="{FF2B5EF4-FFF2-40B4-BE49-F238E27FC236}">
                <a16:creationId xmlns:a16="http://schemas.microsoft.com/office/drawing/2014/main" id="{BCB26171-060D-432A-85CD-C9ADF52700A7}"/>
              </a:ext>
            </a:extLst>
          </p:cNvPr>
          <p:cNvSpPr txBox="1"/>
          <p:nvPr/>
        </p:nvSpPr>
        <p:spPr>
          <a:xfrm>
            <a:off x="641816" y="1309157"/>
            <a:ext cx="5278743" cy="4929873"/>
          </a:xfrm>
          <a:prstGeom prst="rect">
            <a:avLst/>
          </a:prstGeom>
        </p:spPr>
        <p:txBody>
          <a:bodyPr numCol="1"/>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69863" indent="-169863"/>
            <a:r>
              <a:rPr lang="en-IN" sz="1200" dirty="0"/>
              <a:t>Ensure technical feasibility of the product</a:t>
            </a:r>
          </a:p>
          <a:p>
            <a:pPr marL="169863" indent="-169863"/>
            <a:r>
              <a:rPr lang="en-IN" sz="1200" dirty="0"/>
              <a:t>Provision requested Infrastructure components and the essential integrations</a:t>
            </a:r>
          </a:p>
          <a:p>
            <a:pPr marL="169863" indent="-169863"/>
            <a:r>
              <a:rPr lang="en-IN" sz="1200" dirty="0"/>
              <a:t>Ensure MSB (Minimum Security Baseline) is adhered to for all components being provisioned</a:t>
            </a:r>
          </a:p>
          <a:p>
            <a:pPr marL="169863" indent="-169863"/>
            <a:r>
              <a:rPr lang="en-IN" sz="1200" dirty="0"/>
              <a:t>Ensure security and compliance requirements are met upon deployment</a:t>
            </a:r>
          </a:p>
          <a:p>
            <a:pPr marL="169863" indent="-169863"/>
            <a:r>
              <a:rPr lang="en-IN" sz="1200" dirty="0"/>
              <a:t>Ensure standard Operations and Security Monitoring is configured on all the Azure components</a:t>
            </a:r>
          </a:p>
          <a:p>
            <a:pPr marL="169863" indent="-169863"/>
            <a:r>
              <a:rPr lang="en-IN" sz="1200" dirty="0"/>
              <a:t>Create, and manage solution artefacts during the process of co-development solution lifecycle (e.g. solution components, etc.)</a:t>
            </a:r>
          </a:p>
          <a:p>
            <a:pPr marL="169863" indent="-169863"/>
            <a:r>
              <a:rPr lang="en-IN" sz="1200" dirty="0"/>
              <a:t>Create, maintain, and distribute technical documentation relevant to the solution</a:t>
            </a:r>
          </a:p>
          <a:p>
            <a:pPr marL="169863" indent="-169863"/>
            <a:r>
              <a:rPr lang="en-IN" sz="1200" dirty="0"/>
              <a:t>Create minimum set of documentation and knowledge articles for L1/L2 support</a:t>
            </a:r>
          </a:p>
          <a:p>
            <a:pPr marL="169863" indent="-169863"/>
            <a:r>
              <a:rPr lang="en-IN" sz="1200" dirty="0"/>
              <a:t>In the ‘Run’ state, CTPE and CSO (Client Services Operations) teams will collaborate to provide L1/L2/L3 support of the platform components.</a:t>
            </a:r>
          </a:p>
          <a:p>
            <a:pPr marL="169863" indent="-169863"/>
            <a:r>
              <a:rPr lang="en-IN" sz="1200" dirty="0"/>
              <a:t>Transition Management activities</a:t>
            </a:r>
          </a:p>
        </p:txBody>
      </p:sp>
      <p:sp>
        <p:nvSpPr>
          <p:cNvPr id="15" name="Date Placeholder 1">
            <a:extLst>
              <a:ext uri="{FF2B5EF4-FFF2-40B4-BE49-F238E27FC236}">
                <a16:creationId xmlns:a16="http://schemas.microsoft.com/office/drawing/2014/main" id="{0EFD0C94-BC11-46FC-9461-6AD1465788CD}"/>
              </a:ext>
            </a:extLst>
          </p:cNvPr>
          <p:cNvSpPr>
            <a:spLocks noGrp="1"/>
          </p:cNvSpPr>
          <p:nvPr>
            <p:ph type="dt" sz="half" idx="19"/>
          </p:nvPr>
        </p:nvSpPr>
        <p:spPr>
          <a:xfrm>
            <a:off x="1428928" y="6471244"/>
            <a:ext cx="1191258" cy="180000"/>
          </a:xfrm>
        </p:spPr>
        <p:txBody>
          <a:bodyPr/>
          <a:lstStyle/>
          <a:p>
            <a:fld id="{3E4F2C45-C8B6-4327-BC11-87A92E827D6C}" type="datetime1">
              <a:rPr lang="en-US" smtClean="0"/>
              <a:t>11/23/2021</a:t>
            </a:fld>
            <a:endParaRPr lang="en-IN" dirty="0"/>
          </a:p>
        </p:txBody>
      </p:sp>
      <p:sp>
        <p:nvSpPr>
          <p:cNvPr id="17" name="Footer Placeholder 9">
            <a:extLst>
              <a:ext uri="{FF2B5EF4-FFF2-40B4-BE49-F238E27FC236}">
                <a16:creationId xmlns:a16="http://schemas.microsoft.com/office/drawing/2014/main" id="{9D146B27-1E91-4EC9-B8DF-3E8657677100}"/>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7AC02653-DF3C-4290-B400-01C97ED60B51}"/>
              </a:ext>
            </a:extLst>
          </p:cNvPr>
          <p:cNvSpPr>
            <a:spLocks noGrp="1"/>
          </p:cNvSpPr>
          <p:nvPr>
            <p:ph type="sldNum" sz="quarter" idx="21"/>
          </p:nvPr>
        </p:nvSpPr>
        <p:spPr/>
        <p:txBody>
          <a:bodyPr/>
          <a:lstStyle/>
          <a:p>
            <a:r>
              <a:rPr lang="en-GB"/>
              <a:t>Page </a:t>
            </a:r>
            <a:fld id="{F1BC30E3-FFE5-4B91-AA19-87A149EBB9EE}" type="slidenum">
              <a:rPr smtClean="0"/>
              <a:pPr/>
              <a:t>17</a:t>
            </a:fld>
            <a:endParaRPr dirty="0"/>
          </a:p>
        </p:txBody>
      </p:sp>
    </p:spTree>
    <p:extLst>
      <p:ext uri="{BB962C8B-B14F-4D97-AF65-F5344CB8AC3E}">
        <p14:creationId xmlns:p14="http://schemas.microsoft.com/office/powerpoint/2010/main" val="131009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Next Steps</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17227"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2" name="TextBox 11">
            <a:extLst>
              <a:ext uri="{FF2B5EF4-FFF2-40B4-BE49-F238E27FC236}">
                <a16:creationId xmlns:a16="http://schemas.microsoft.com/office/drawing/2014/main" id="{E7D76D4B-82B7-432A-9889-0F0AF8923448}"/>
              </a:ext>
            </a:extLst>
          </p:cNvPr>
          <p:cNvSpPr txBox="1"/>
          <p:nvPr/>
        </p:nvSpPr>
        <p:spPr>
          <a:xfrm>
            <a:off x="617221" y="1247360"/>
            <a:ext cx="11137899" cy="4363279"/>
          </a:xfrm>
          <a:prstGeom prst="rect">
            <a:avLst/>
          </a:prstGeom>
        </p:spPr>
        <p:txBody>
          <a:bodyPr anchor="t"/>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1600" b="1" dirty="0"/>
              <a:t>Item 1: </a:t>
            </a:r>
            <a:r>
              <a:rPr lang="en-US" sz="1600" dirty="0"/>
              <a:t>PPEDD with authority to approve the solution plan/estimation and informs CBS Service Line Product Manager of approval or rejection.  </a:t>
            </a:r>
          </a:p>
          <a:p>
            <a:endParaRPr lang="en-US" sz="1600" dirty="0"/>
          </a:p>
          <a:p>
            <a:pPr fontAlgn="base"/>
            <a:r>
              <a:rPr lang="en-US" sz="1600" b="1" dirty="0"/>
              <a:t>Item 2: </a:t>
            </a:r>
            <a:r>
              <a:rPr lang="en-US" sz="1600" dirty="0"/>
              <a:t>If PPEDD approves to move forward:​</a:t>
            </a:r>
          </a:p>
          <a:p>
            <a:pPr lvl="1" fontAlgn="base">
              <a:buFont typeface="Wingdings" panose="05000000000000000000" pitchFamily="2" charset="2"/>
              <a:buChar char="§"/>
            </a:pPr>
            <a:r>
              <a:rPr lang="en-US" sz="1600" dirty="0"/>
              <a:t>Business must provide the engagement code before resources can be requested </a:t>
            </a:r>
          </a:p>
          <a:p>
            <a:pPr lvl="1" fontAlgn="base">
              <a:buFont typeface="Wingdings" panose="05000000000000000000" pitchFamily="2" charset="2"/>
              <a:buChar char="§"/>
            </a:pPr>
            <a:r>
              <a:rPr lang="en-US" sz="1600" dirty="0"/>
              <a:t>CT will subsequently request a CT engagement code (expected timeline is 7 to 10 business days)</a:t>
            </a:r>
          </a:p>
          <a:p>
            <a:pPr lvl="1" fontAlgn="base">
              <a:buFont typeface="Wingdings" panose="05000000000000000000" pitchFamily="2" charset="2"/>
              <a:buChar char="§"/>
            </a:pPr>
            <a:r>
              <a:rPr lang="en-US" sz="1600" dirty="0"/>
              <a:t>Resources cannot begin working until the CT engagement code is set up</a:t>
            </a:r>
          </a:p>
          <a:p>
            <a:pPr lvl="1" fontAlgn="base">
              <a:buFont typeface="Wingdings" panose="05000000000000000000" pitchFamily="2" charset="2"/>
              <a:buChar char="§"/>
            </a:pPr>
            <a:r>
              <a:rPr lang="en-US" sz="1600" dirty="0"/>
              <a:t>Resource assignment is based on availability and current demand</a:t>
            </a:r>
          </a:p>
          <a:p>
            <a:endParaRPr lang="en-US" sz="1600" dirty="0"/>
          </a:p>
          <a:p>
            <a:pPr fontAlgn="base"/>
            <a:r>
              <a:rPr lang="en-US" sz="1600" b="1" dirty="0"/>
              <a:t>Item 3: </a:t>
            </a:r>
            <a:r>
              <a:rPr lang="en-US" sz="1600" dirty="0"/>
              <a:t>Upon set up of the Engagement Code and the EPPM ID, Pd.M., and/or newly assigned PM will perform a warm handover to the requesting team.</a:t>
            </a:r>
            <a:endParaRPr lang="en-US" sz="1400" dirty="0"/>
          </a:p>
          <a:p>
            <a:endParaRPr lang="en-US" sz="1600" dirty="0"/>
          </a:p>
          <a:p>
            <a:r>
              <a:rPr lang="en-US" sz="1600" b="1" dirty="0"/>
              <a:t>Item 4:  </a:t>
            </a:r>
            <a:r>
              <a:rPr lang="en-US" sz="1600" dirty="0"/>
              <a:t>The newly assigned Project Manager along with the business team will assume responsibility of the request as scoped.​</a:t>
            </a:r>
          </a:p>
          <a:p>
            <a:pPr marL="0" indent="0">
              <a:buNone/>
            </a:pPr>
            <a:endParaRPr lang="en-US" sz="1600" dirty="0"/>
          </a:p>
        </p:txBody>
      </p:sp>
      <p:sp>
        <p:nvSpPr>
          <p:cNvPr id="9" name="Date Placeholder 1">
            <a:extLst>
              <a:ext uri="{FF2B5EF4-FFF2-40B4-BE49-F238E27FC236}">
                <a16:creationId xmlns:a16="http://schemas.microsoft.com/office/drawing/2014/main" id="{1EB6511B-BDC5-42EB-BF6C-1847C0FE1E95}"/>
              </a:ext>
            </a:extLst>
          </p:cNvPr>
          <p:cNvSpPr>
            <a:spLocks noGrp="1"/>
          </p:cNvSpPr>
          <p:nvPr>
            <p:ph type="dt" sz="half" idx="19"/>
          </p:nvPr>
        </p:nvSpPr>
        <p:spPr>
          <a:xfrm>
            <a:off x="1428928" y="6471244"/>
            <a:ext cx="1191258" cy="180000"/>
          </a:xfrm>
        </p:spPr>
        <p:txBody>
          <a:bodyPr/>
          <a:lstStyle/>
          <a:p>
            <a:fld id="{66157FEA-D34D-4403-82B6-058F2BA012DF}" type="datetime1">
              <a:rPr lang="en-US" smtClean="0"/>
              <a:t>11/23/2021</a:t>
            </a:fld>
            <a:endParaRPr lang="en-IN" dirty="0"/>
          </a:p>
        </p:txBody>
      </p:sp>
      <p:sp>
        <p:nvSpPr>
          <p:cNvPr id="11" name="Footer Placeholder 9">
            <a:extLst>
              <a:ext uri="{FF2B5EF4-FFF2-40B4-BE49-F238E27FC236}">
                <a16:creationId xmlns:a16="http://schemas.microsoft.com/office/drawing/2014/main" id="{F9F215B0-DD76-4C82-9181-72E529B0C18D}"/>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7" name="Slide Number Placeholder 6">
            <a:extLst>
              <a:ext uri="{FF2B5EF4-FFF2-40B4-BE49-F238E27FC236}">
                <a16:creationId xmlns:a16="http://schemas.microsoft.com/office/drawing/2014/main" id="{AFFF8BA3-3FF9-459F-AFAF-7E065DB27A4F}"/>
              </a:ext>
            </a:extLst>
          </p:cNvPr>
          <p:cNvSpPr>
            <a:spLocks noGrp="1"/>
          </p:cNvSpPr>
          <p:nvPr>
            <p:ph type="sldNum" sz="quarter" idx="21"/>
          </p:nvPr>
        </p:nvSpPr>
        <p:spPr/>
        <p:txBody>
          <a:bodyPr/>
          <a:lstStyle/>
          <a:p>
            <a:r>
              <a:rPr lang="en-GB"/>
              <a:t>Page </a:t>
            </a:r>
            <a:fld id="{F1BC30E3-FFE5-4B91-AA19-87A149EBB9EE}" type="slidenum">
              <a:rPr smtClean="0"/>
              <a:pPr/>
              <a:t>18</a:t>
            </a:fld>
            <a:endParaRPr dirty="0"/>
          </a:p>
        </p:txBody>
      </p:sp>
    </p:spTree>
    <p:extLst>
      <p:ext uri="{BB962C8B-B14F-4D97-AF65-F5344CB8AC3E}">
        <p14:creationId xmlns:p14="http://schemas.microsoft.com/office/powerpoint/2010/main" val="54529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7167" y="2240280"/>
            <a:ext cx="6920808" cy="860400"/>
          </a:xfrm>
        </p:spPr>
        <p:txBody>
          <a:bodyPr/>
          <a:lstStyle/>
          <a:p>
            <a:r>
              <a:rPr lang="en-GB" dirty="0">
                <a:solidFill>
                  <a:schemeClr val="bg1"/>
                </a:solidFill>
              </a:rPr>
              <a:t>Appendix</a:t>
            </a:r>
            <a:br>
              <a:rPr lang="en-GB" dirty="0">
                <a:solidFill>
                  <a:schemeClr val="bg1"/>
                </a:solidFill>
              </a:rPr>
            </a:br>
            <a:endParaRPr lang="en-GB" sz="2400" dirty="0"/>
          </a:p>
        </p:txBody>
      </p:sp>
    </p:spTree>
    <p:extLst>
      <p:ext uri="{BB962C8B-B14F-4D97-AF65-F5344CB8AC3E}">
        <p14:creationId xmlns:p14="http://schemas.microsoft.com/office/powerpoint/2010/main" val="382238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Contents</a:t>
            </a:r>
          </a:p>
        </p:txBody>
      </p:sp>
      <p:sp>
        <p:nvSpPr>
          <p:cNvPr id="2" name="Date Placeholder 1">
            <a:extLst>
              <a:ext uri="{FF2B5EF4-FFF2-40B4-BE49-F238E27FC236}">
                <a16:creationId xmlns:a16="http://schemas.microsoft.com/office/drawing/2014/main" id="{3DB057CF-B986-41E6-95A7-219156C02807}"/>
              </a:ext>
            </a:extLst>
          </p:cNvPr>
          <p:cNvSpPr>
            <a:spLocks noGrp="1"/>
          </p:cNvSpPr>
          <p:nvPr>
            <p:ph type="dt" sz="half" idx="19"/>
          </p:nvPr>
        </p:nvSpPr>
        <p:spPr/>
        <p:txBody>
          <a:bodyPr/>
          <a:lstStyle/>
          <a:p>
            <a:fld id="{F591F157-89FA-41DD-9B27-4C2269EEECBD}" type="datetime1">
              <a:rPr lang="en-US" smtClean="0"/>
              <a:t>11/23/2021</a:t>
            </a:fld>
            <a:endParaRPr lang="en-IN" dirty="0"/>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8" name="TextBox 7">
            <a:extLst>
              <a:ext uri="{FF2B5EF4-FFF2-40B4-BE49-F238E27FC236}">
                <a16:creationId xmlns:a16="http://schemas.microsoft.com/office/drawing/2014/main" id="{5AB5C4B7-D3FA-4259-9AA4-F459565C8326}"/>
              </a:ext>
            </a:extLst>
          </p:cNvPr>
          <p:cNvSpPr txBox="1"/>
          <p:nvPr/>
        </p:nvSpPr>
        <p:spPr>
          <a:xfrm>
            <a:off x="593006" y="954033"/>
            <a:ext cx="6248469" cy="4363279"/>
          </a:xfrm>
          <a:prstGeom prst="rect">
            <a:avLst/>
          </a:prstGeom>
        </p:spPr>
        <p:txBody>
          <a:bodyPr/>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spcBef>
                <a:spcPts val="100"/>
              </a:spcBef>
            </a:pPr>
            <a:r>
              <a:rPr lang="en-US" sz="1600" dirty="0"/>
              <a:t>Business Executive Summary – Scope </a:t>
            </a:r>
          </a:p>
          <a:p>
            <a:pPr lvl="1">
              <a:spcBef>
                <a:spcPts val="100"/>
              </a:spcBef>
            </a:pPr>
            <a:r>
              <a:rPr lang="en-US" sz="1600" dirty="0"/>
              <a:t>Business Executive Summary – Costs &amp; Timelines</a:t>
            </a:r>
          </a:p>
          <a:p>
            <a:pPr lvl="1">
              <a:spcBef>
                <a:spcPts val="100"/>
              </a:spcBef>
            </a:pPr>
            <a:r>
              <a:rPr lang="en-US" sz="1600" dirty="0"/>
              <a:t>Architectural Significant Requirements Realization</a:t>
            </a:r>
          </a:p>
          <a:p>
            <a:pPr lvl="1">
              <a:spcBef>
                <a:spcPts val="100"/>
              </a:spcBef>
            </a:pPr>
            <a:r>
              <a:rPr lang="en-US" sz="1600" dirty="0"/>
              <a:t>Logical Infrastructure Diagram</a:t>
            </a:r>
          </a:p>
          <a:p>
            <a:pPr lvl="1">
              <a:spcBef>
                <a:spcPts val="100"/>
              </a:spcBef>
            </a:pPr>
            <a:r>
              <a:rPr lang="en-US" sz="1600" dirty="0"/>
              <a:t>Cost Estimation Summary</a:t>
            </a:r>
          </a:p>
          <a:p>
            <a:pPr lvl="1">
              <a:spcBef>
                <a:spcPts val="100"/>
              </a:spcBef>
            </a:pPr>
            <a:r>
              <a:rPr lang="en-US" sz="1600" dirty="0"/>
              <a:t>Resource Plan</a:t>
            </a:r>
          </a:p>
          <a:p>
            <a:pPr lvl="1">
              <a:spcBef>
                <a:spcPts val="100"/>
              </a:spcBef>
            </a:pPr>
            <a:r>
              <a:rPr lang="en-US" sz="1600" dirty="0"/>
              <a:t>Infrastructure Cost Breakdown</a:t>
            </a:r>
          </a:p>
          <a:p>
            <a:pPr lvl="1">
              <a:spcBef>
                <a:spcPts val="100"/>
              </a:spcBef>
            </a:pPr>
            <a:r>
              <a:rPr lang="en-US" sz="1600" dirty="0"/>
              <a:t>EY Mandatory Policies and Security Requirements</a:t>
            </a:r>
          </a:p>
          <a:p>
            <a:pPr lvl="1">
              <a:spcBef>
                <a:spcPts val="100"/>
              </a:spcBef>
            </a:pPr>
            <a:r>
              <a:rPr lang="en-US" sz="1600" dirty="0"/>
              <a:t>Risks</a:t>
            </a:r>
          </a:p>
          <a:p>
            <a:pPr lvl="1">
              <a:spcBef>
                <a:spcPts val="100"/>
              </a:spcBef>
            </a:pPr>
            <a:r>
              <a:rPr lang="en-US" sz="1600" dirty="0"/>
              <a:t>Assumptions</a:t>
            </a:r>
          </a:p>
          <a:p>
            <a:pPr lvl="1">
              <a:spcBef>
                <a:spcPts val="100"/>
              </a:spcBef>
            </a:pPr>
            <a:r>
              <a:rPr lang="en-US" sz="1600" dirty="0"/>
              <a:t>Responsibility Matrix</a:t>
            </a:r>
          </a:p>
          <a:p>
            <a:pPr lvl="1">
              <a:spcBef>
                <a:spcPts val="100"/>
              </a:spcBef>
            </a:pPr>
            <a:r>
              <a:rPr lang="en-US" sz="1600" dirty="0"/>
              <a:t>Next Steps</a:t>
            </a:r>
          </a:p>
          <a:p>
            <a:pPr lvl="1">
              <a:spcBef>
                <a:spcPts val="100"/>
              </a:spcBef>
            </a:pPr>
            <a:r>
              <a:rPr lang="en-US" sz="1600" dirty="0"/>
              <a:t>Appendix</a:t>
            </a:r>
          </a:p>
        </p:txBody>
      </p:sp>
      <p:sp>
        <p:nvSpPr>
          <p:cNvPr id="9" name="Footer Placeholder 9">
            <a:extLst>
              <a:ext uri="{FF2B5EF4-FFF2-40B4-BE49-F238E27FC236}">
                <a16:creationId xmlns:a16="http://schemas.microsoft.com/office/drawing/2014/main" id="{63C42B82-E0B4-43C9-8101-41A8778F85D7}"/>
              </a:ext>
            </a:extLst>
          </p:cNvPr>
          <p:cNvSpPr>
            <a:spLocks noGrp="1"/>
          </p:cNvSpPr>
          <p:nvPr>
            <p:ph type="ftr" sz="quarter" idx="20"/>
          </p:nvPr>
        </p:nvSpPr>
        <p:spPr>
          <a:xfrm>
            <a:off x="3239187" y="6471244"/>
            <a:ext cx="3894273" cy="179965"/>
          </a:xfrm>
        </p:spPr>
        <p:txBody>
          <a:bodyPr/>
          <a:lstStyle/>
          <a:p>
            <a:r>
              <a:rPr lang="en-IN" dirty="0">
                <a:latin typeface="EYInterstate Light"/>
              </a:rPr>
              <a:t>DMND0010214 - MENA Rewards Portal</a:t>
            </a:r>
            <a:endParaRPr lang="en-US" dirty="0"/>
          </a:p>
        </p:txBody>
      </p:sp>
      <p:sp>
        <p:nvSpPr>
          <p:cNvPr id="10" name="Slide Number Placeholder 9">
            <a:extLst>
              <a:ext uri="{FF2B5EF4-FFF2-40B4-BE49-F238E27FC236}">
                <a16:creationId xmlns:a16="http://schemas.microsoft.com/office/drawing/2014/main" id="{73A8F879-D09C-4BF1-BF68-FECEC89C8926}"/>
              </a:ext>
            </a:extLst>
          </p:cNvPr>
          <p:cNvSpPr>
            <a:spLocks noGrp="1"/>
          </p:cNvSpPr>
          <p:nvPr>
            <p:ph type="sldNum" sz="quarter" idx="21"/>
          </p:nvPr>
        </p:nvSpPr>
        <p:spPr/>
        <p:txBody>
          <a:bodyPr/>
          <a:lstStyle/>
          <a:p>
            <a:r>
              <a:rPr lang="en-GB"/>
              <a:t>Page </a:t>
            </a:r>
            <a:fld id="{F1BC30E3-FFE5-4B91-AA19-87A149EBB9EE}" type="slidenum">
              <a:rPr smtClean="0"/>
              <a:pPr/>
              <a:t>2</a:t>
            </a:fld>
            <a:endParaRPr dirty="0"/>
          </a:p>
        </p:txBody>
      </p:sp>
    </p:spTree>
    <p:extLst>
      <p:ext uri="{BB962C8B-B14F-4D97-AF65-F5344CB8AC3E}">
        <p14:creationId xmlns:p14="http://schemas.microsoft.com/office/powerpoint/2010/main" val="2425139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 Document History</a:t>
            </a:r>
          </a:p>
        </p:txBody>
      </p:sp>
      <p:graphicFrame>
        <p:nvGraphicFramePr>
          <p:cNvPr id="9" name="Table 8"/>
          <p:cNvGraphicFramePr>
            <a:graphicFrameLocks noGrp="1"/>
          </p:cNvGraphicFramePr>
          <p:nvPr>
            <p:extLst>
              <p:ext uri="{D42A27DB-BD31-4B8C-83A1-F6EECF244321}">
                <p14:modId xmlns:p14="http://schemas.microsoft.com/office/powerpoint/2010/main" val="1920200580"/>
              </p:ext>
            </p:extLst>
          </p:nvPr>
        </p:nvGraphicFramePr>
        <p:xfrm>
          <a:off x="609918" y="1561638"/>
          <a:ext cx="10935171" cy="1737360"/>
        </p:xfrm>
        <a:graphic>
          <a:graphicData uri="http://schemas.openxmlformats.org/drawingml/2006/table">
            <a:tbl>
              <a:tblPr firstRow="1" bandRow="1">
                <a:tableStyleId>{8EC20E35-A176-4012-BC5E-935CFFF8708E}</a:tableStyleId>
              </a:tblPr>
              <a:tblGrid>
                <a:gridCol w="398969">
                  <a:extLst>
                    <a:ext uri="{9D8B030D-6E8A-4147-A177-3AD203B41FA5}">
                      <a16:colId xmlns:a16="http://schemas.microsoft.com/office/drawing/2014/main" val="20000"/>
                    </a:ext>
                  </a:extLst>
                </a:gridCol>
                <a:gridCol w="1440023">
                  <a:extLst>
                    <a:ext uri="{9D8B030D-6E8A-4147-A177-3AD203B41FA5}">
                      <a16:colId xmlns:a16="http://schemas.microsoft.com/office/drawing/2014/main" val="20001"/>
                    </a:ext>
                  </a:extLst>
                </a:gridCol>
                <a:gridCol w="771197">
                  <a:extLst>
                    <a:ext uri="{9D8B030D-6E8A-4147-A177-3AD203B41FA5}">
                      <a16:colId xmlns:a16="http://schemas.microsoft.com/office/drawing/2014/main" val="20002"/>
                    </a:ext>
                  </a:extLst>
                </a:gridCol>
                <a:gridCol w="5275307">
                  <a:extLst>
                    <a:ext uri="{9D8B030D-6E8A-4147-A177-3AD203B41FA5}">
                      <a16:colId xmlns:a16="http://schemas.microsoft.com/office/drawing/2014/main" val="20003"/>
                    </a:ext>
                  </a:extLst>
                </a:gridCol>
                <a:gridCol w="3049675">
                  <a:extLst>
                    <a:ext uri="{9D8B030D-6E8A-4147-A177-3AD203B41FA5}">
                      <a16:colId xmlns:a16="http://schemas.microsoft.com/office/drawing/2014/main" val="20004"/>
                    </a:ext>
                  </a:extLst>
                </a:gridCol>
              </a:tblGrid>
              <a:tr h="0">
                <a:tc>
                  <a:txBody>
                    <a:bodyPr/>
                    <a:lstStyle/>
                    <a:p>
                      <a:pPr marL="0" algn="l" defTabSz="914400" rtl="0" eaLnBrk="1" latinLnBrk="0" hangingPunct="1"/>
                      <a:r>
                        <a:rPr lang="en-US" sz="1200" kern="1200" dirty="0">
                          <a:solidFill>
                            <a:schemeClr val="bg2"/>
                          </a:solidFill>
                        </a:rPr>
                        <a:t>#</a:t>
                      </a:r>
                      <a:endParaRPr lang="en-US" sz="1200" b="1" kern="1200" dirty="0">
                        <a:solidFill>
                          <a:schemeClr val="bg2"/>
                        </a:solidFill>
                        <a:latin typeface="EYInterstate Light" panose="02000506000000020004" pitchFamily="2" charset="0"/>
                        <a:ea typeface="+mn-ea"/>
                        <a:cs typeface="+mn-cs"/>
                      </a:endParaRPr>
                    </a:p>
                  </a:txBody>
                  <a:tcPr>
                    <a:solidFill>
                      <a:srgbClr val="FFE600"/>
                    </a:solidFill>
                  </a:tcPr>
                </a:tc>
                <a:tc>
                  <a:txBody>
                    <a:bodyPr/>
                    <a:lstStyle/>
                    <a:p>
                      <a:pPr marL="0" algn="l" defTabSz="914400" rtl="0" eaLnBrk="1" latinLnBrk="0" hangingPunct="1"/>
                      <a:r>
                        <a:rPr lang="en-US" sz="1200" kern="1200" dirty="0">
                          <a:solidFill>
                            <a:schemeClr val="bg2"/>
                          </a:solidFill>
                        </a:rPr>
                        <a:t>Date</a:t>
                      </a:r>
                      <a:endParaRPr lang="en-US" sz="1200" b="1" kern="1200" dirty="0">
                        <a:solidFill>
                          <a:schemeClr val="bg2"/>
                        </a:solidFill>
                        <a:latin typeface="EYInterstate Light" panose="02000506000000020004" pitchFamily="2" charset="0"/>
                        <a:ea typeface="+mn-ea"/>
                        <a:cs typeface="+mn-cs"/>
                      </a:endParaRPr>
                    </a:p>
                  </a:txBody>
                  <a:tcPr>
                    <a:solidFill>
                      <a:srgbClr val="FFE600"/>
                    </a:solidFill>
                  </a:tcPr>
                </a:tc>
                <a:tc>
                  <a:txBody>
                    <a:bodyPr/>
                    <a:lstStyle/>
                    <a:p>
                      <a:pPr marL="0" algn="l" defTabSz="914400" rtl="0" eaLnBrk="1" latinLnBrk="0" hangingPunct="1"/>
                      <a:r>
                        <a:rPr lang="en-US" sz="1200" kern="1200" dirty="0">
                          <a:solidFill>
                            <a:schemeClr val="bg2"/>
                          </a:solidFill>
                        </a:rPr>
                        <a:t>Version</a:t>
                      </a:r>
                      <a:endParaRPr lang="en-US" sz="1200" b="1" kern="1200" dirty="0">
                        <a:solidFill>
                          <a:schemeClr val="bg2"/>
                        </a:solidFill>
                        <a:latin typeface="EYInterstate Light" panose="02000506000000020004" pitchFamily="2" charset="0"/>
                        <a:ea typeface="+mn-ea"/>
                        <a:cs typeface="+mn-cs"/>
                      </a:endParaRPr>
                    </a:p>
                  </a:txBody>
                  <a:tcPr>
                    <a:solidFill>
                      <a:srgbClr val="FFE600"/>
                    </a:solidFill>
                  </a:tcPr>
                </a:tc>
                <a:tc>
                  <a:txBody>
                    <a:bodyPr/>
                    <a:lstStyle/>
                    <a:p>
                      <a:pPr marL="0" algn="l" defTabSz="914400" rtl="0" eaLnBrk="1" latinLnBrk="0" hangingPunct="1"/>
                      <a:r>
                        <a:rPr lang="en-US" sz="1200" kern="1200" dirty="0">
                          <a:solidFill>
                            <a:schemeClr val="bg2"/>
                          </a:solidFill>
                        </a:rPr>
                        <a:t>Author | Title</a:t>
                      </a:r>
                      <a:endParaRPr lang="en-US" sz="1200" b="1" kern="1200" dirty="0">
                        <a:solidFill>
                          <a:schemeClr val="bg2"/>
                        </a:solidFill>
                        <a:latin typeface="EYInterstate Light" panose="02000506000000020004" pitchFamily="2" charset="0"/>
                        <a:ea typeface="+mn-ea"/>
                        <a:cs typeface="+mn-cs"/>
                      </a:endParaRPr>
                    </a:p>
                  </a:txBody>
                  <a:tcPr>
                    <a:solidFill>
                      <a:srgbClr val="FFE600"/>
                    </a:solidFill>
                  </a:tcPr>
                </a:tc>
                <a:tc>
                  <a:txBody>
                    <a:bodyPr/>
                    <a:lstStyle/>
                    <a:p>
                      <a:pPr marL="0" algn="l" defTabSz="914400" rtl="0" eaLnBrk="1" latinLnBrk="0" hangingPunct="1"/>
                      <a:r>
                        <a:rPr lang="en-US" sz="1200" kern="1200" dirty="0">
                          <a:solidFill>
                            <a:schemeClr val="bg2"/>
                          </a:solidFill>
                        </a:rPr>
                        <a:t>Revision Summary</a:t>
                      </a:r>
                      <a:endParaRPr lang="en-US" sz="1200" b="1" kern="1200" dirty="0">
                        <a:solidFill>
                          <a:schemeClr val="bg2"/>
                        </a:solidFill>
                        <a:latin typeface="EYInterstate Light" panose="02000506000000020004" pitchFamily="2" charset="0"/>
                        <a:ea typeface="+mn-ea"/>
                        <a:cs typeface="+mn-cs"/>
                      </a:endParaRPr>
                    </a:p>
                  </a:txBody>
                  <a:tcPr>
                    <a:solidFill>
                      <a:srgbClr val="FFE600"/>
                    </a:solidFill>
                  </a:tcPr>
                </a:tc>
                <a:extLst>
                  <a:ext uri="{0D108BD9-81ED-4DB2-BD59-A6C34878D82A}">
                    <a16:rowId xmlns:a16="http://schemas.microsoft.com/office/drawing/2014/main" val="10000"/>
                  </a:ext>
                </a:extLst>
              </a:tr>
              <a:tr h="162560">
                <a:tc>
                  <a:txBody>
                    <a:bodyPr/>
                    <a:lstStyle/>
                    <a:p>
                      <a:pPr marL="0" algn="l" defTabSz="914400" rtl="0" eaLnBrk="1" latinLnBrk="0" hangingPunct="1"/>
                      <a:r>
                        <a:rPr lang="en-US" sz="1000" kern="1200" dirty="0">
                          <a:solidFill>
                            <a:schemeClr val="bg1"/>
                          </a:solidFill>
                        </a:rPr>
                        <a:t>1</a:t>
                      </a:r>
                      <a:endParaRPr lang="en-US" sz="1000" b="0" kern="1200" dirty="0">
                        <a:solidFill>
                          <a:schemeClr val="bg1"/>
                        </a:solidFill>
                        <a:latin typeface="EYInterstate Light" panose="02000506000000020004" pitchFamily="2" charset="0"/>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18 November 2021</a:t>
                      </a:r>
                    </a:p>
                  </a:txBody>
                  <a:tcPr>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1.0</a:t>
                      </a:r>
                    </a:p>
                  </a:txBody>
                  <a:tcPr>
                    <a:lnB w="6350" cap="flat" cmpd="sng" algn="ctr">
                      <a:solidFill>
                        <a:schemeClr val="bg1"/>
                      </a:solidFill>
                      <a:prstDash val="solid"/>
                      <a:round/>
                      <a:headEnd type="none" w="med" len="med"/>
                      <a:tailEnd type="none" w="med" len="med"/>
                    </a:lnB>
                    <a:noFill/>
                  </a:tcPr>
                </a:tc>
                <a:tc>
                  <a:txBody>
                    <a:bodyPr/>
                    <a:lstStyle/>
                    <a:p>
                      <a:r>
                        <a:rPr lang="en-IN" sz="1000" dirty="0">
                          <a:solidFill>
                            <a:schemeClr val="bg1"/>
                          </a:solidFill>
                        </a:rPr>
                        <a:t>Technical Solutions Manager | CT Solution Architecture</a:t>
                      </a:r>
                    </a:p>
                  </a:txBody>
                  <a:tcPr>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Initial Solution Plan </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36576">
                <a:tc>
                  <a:txBody>
                    <a:bodyPr/>
                    <a:lstStyle/>
                    <a:p>
                      <a:pPr marL="0" algn="l" defTabSz="914400" rtl="0" eaLnBrk="1" latinLnBrk="0" hangingPunct="1"/>
                      <a:r>
                        <a:rPr lang="en-US" sz="1000" kern="1200" dirty="0">
                          <a:solidFill>
                            <a:schemeClr val="bg1"/>
                          </a:solidFill>
                        </a:rPr>
                        <a:t>1</a:t>
                      </a:r>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23 November 2021</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1.1</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IN" sz="1000" dirty="0">
                          <a:solidFill>
                            <a:schemeClr val="bg1"/>
                          </a:solidFill>
                        </a:rPr>
                        <a:t>Technical Solutions Manager | CT Solution Architecture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Added 2 Web, SendGrid and New SQL SKUs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algn="l" defTabSz="914400" rtl="0" eaLnBrk="1" latinLnBrk="0" hangingPunct="1"/>
                      <a:r>
                        <a:rPr lang="en-US" sz="1000" b="0" kern="1200" dirty="0">
                          <a:solidFill>
                            <a:schemeClr val="bg1"/>
                          </a:solidFill>
                          <a:latin typeface="EYInterstate Light" panose="02000506000000020004" pitchFamily="2" charset="0"/>
                          <a:ea typeface="+mn-ea"/>
                          <a:cs typeface="+mn-cs"/>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193040">
                <a:tc>
                  <a:txBody>
                    <a:bodyPr/>
                    <a:lstStyle/>
                    <a:p>
                      <a:pPr marL="0" algn="l" defTabSz="914400" rtl="0" eaLnBrk="1" latinLnBrk="0" hangingPunct="1"/>
                      <a:r>
                        <a:rPr lang="en-US" sz="1000" kern="1200" dirty="0">
                          <a:solidFill>
                            <a:schemeClr val="bg1"/>
                          </a:solidFill>
                        </a:rPr>
                        <a:t>4</a:t>
                      </a:r>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marL="0" algn="l" defTabSz="914400" rtl="0" eaLnBrk="1" latinLnBrk="0" hangingPunct="1"/>
                      <a:r>
                        <a:rPr lang="en-US" sz="1000" kern="1200" dirty="0">
                          <a:solidFill>
                            <a:schemeClr val="bg1"/>
                          </a:solidFill>
                        </a:rPr>
                        <a:t>5</a:t>
                      </a:r>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latinLnBrk="0" hangingPunct="1"/>
                      <a:endParaRPr lang="en-US" sz="1000" b="0" kern="1200" dirty="0">
                        <a:solidFill>
                          <a:schemeClr val="bg1"/>
                        </a:solidFill>
                        <a:latin typeface="EYInterstate Light" panose="02000506000000020004" pitchFamily="2" charset="0"/>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1343588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578891187"/>
              </p:ext>
            </p:extLst>
          </p:nvPr>
        </p:nvGraphicFramePr>
        <p:xfrm>
          <a:off x="609918" y="4334250"/>
          <a:ext cx="10887454" cy="1737360"/>
        </p:xfrm>
        <a:graphic>
          <a:graphicData uri="http://schemas.openxmlformats.org/drawingml/2006/table">
            <a:tbl>
              <a:tblPr firstRow="1" bandRow="1">
                <a:tableStyleId>{8EC20E35-A176-4012-BC5E-935CFFF8708E}</a:tableStyleId>
              </a:tblPr>
              <a:tblGrid>
                <a:gridCol w="397100">
                  <a:extLst>
                    <a:ext uri="{9D8B030D-6E8A-4147-A177-3AD203B41FA5}">
                      <a16:colId xmlns:a16="http://schemas.microsoft.com/office/drawing/2014/main" val="20000"/>
                    </a:ext>
                  </a:extLst>
                </a:gridCol>
                <a:gridCol w="1415169">
                  <a:extLst>
                    <a:ext uri="{9D8B030D-6E8A-4147-A177-3AD203B41FA5}">
                      <a16:colId xmlns:a16="http://schemas.microsoft.com/office/drawing/2014/main" val="20001"/>
                    </a:ext>
                  </a:extLst>
                </a:gridCol>
                <a:gridCol w="718002">
                  <a:extLst>
                    <a:ext uri="{9D8B030D-6E8A-4147-A177-3AD203B41FA5}">
                      <a16:colId xmlns:a16="http://schemas.microsoft.com/office/drawing/2014/main" val="20002"/>
                    </a:ext>
                  </a:extLst>
                </a:gridCol>
                <a:gridCol w="3499150">
                  <a:extLst>
                    <a:ext uri="{9D8B030D-6E8A-4147-A177-3AD203B41FA5}">
                      <a16:colId xmlns:a16="http://schemas.microsoft.com/office/drawing/2014/main" val="20003"/>
                    </a:ext>
                  </a:extLst>
                </a:gridCol>
                <a:gridCol w="4858033">
                  <a:extLst>
                    <a:ext uri="{9D8B030D-6E8A-4147-A177-3AD203B41FA5}">
                      <a16:colId xmlns:a16="http://schemas.microsoft.com/office/drawing/2014/main" val="20004"/>
                    </a:ext>
                  </a:extLst>
                </a:gridCol>
              </a:tblGrid>
              <a:tr h="0">
                <a:tc>
                  <a:txBody>
                    <a:bodyPr/>
                    <a:lstStyle/>
                    <a:p>
                      <a:r>
                        <a:rPr lang="en-US" sz="1200" dirty="0">
                          <a:solidFill>
                            <a:schemeClr val="bg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p>
                      <a:r>
                        <a:rPr lang="en-US" sz="1200" dirty="0">
                          <a:solidFill>
                            <a:schemeClr val="bg2"/>
                          </a:solidFill>
                        </a:rPr>
                        <a:t>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p>
                      <a:r>
                        <a:rPr lang="en-US" sz="1200" dirty="0">
                          <a:solidFill>
                            <a:schemeClr val="bg2"/>
                          </a:solidFill>
                        </a:rPr>
                        <a:t>Version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p>
                      <a:r>
                        <a:rPr lang="en-US" sz="1200" dirty="0">
                          <a:solidFill>
                            <a:schemeClr val="bg2"/>
                          </a:solidFill>
                        </a:rPr>
                        <a:t>Author | 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p>
                      <a:r>
                        <a:rPr lang="en-US" sz="1200" dirty="0">
                          <a:solidFill>
                            <a:schemeClr val="bg2"/>
                          </a:solidFill>
                        </a:rPr>
                        <a:t>Review Summary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00"/>
                    </a:solidFill>
                  </a:tcPr>
                </a:tc>
                <a:extLst>
                  <a:ext uri="{0D108BD9-81ED-4DB2-BD59-A6C34878D82A}">
                    <a16:rowId xmlns:a16="http://schemas.microsoft.com/office/drawing/2014/main" val="10000"/>
                  </a:ext>
                </a:extLst>
              </a:tr>
              <a:tr h="162560">
                <a:tc>
                  <a:txBody>
                    <a:bodyPr/>
                    <a:lstStyle/>
                    <a:p>
                      <a:r>
                        <a:rPr lang="en-IN" sz="1000" dirty="0">
                          <a:solidFill>
                            <a:schemeClr val="bg1"/>
                          </a:solidFill>
                        </a:rPr>
                        <a:t>1</a:t>
                      </a:r>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517183"/>
                  </a:ext>
                </a:extLst>
              </a:tr>
              <a:tr h="162560">
                <a:tc>
                  <a:txBody>
                    <a:bodyPr/>
                    <a:lstStyle/>
                    <a:p>
                      <a:r>
                        <a:rPr lang="en-IN" sz="1000" dirty="0">
                          <a:solidFill>
                            <a:schemeClr val="bg1"/>
                          </a:solidFill>
                        </a:rPr>
                        <a:t>2</a:t>
                      </a:r>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47320">
                <a:tc>
                  <a:txBody>
                    <a:bodyPr/>
                    <a:lstStyle/>
                    <a:p>
                      <a:r>
                        <a:rPr lang="en-IN" sz="1000" dirty="0">
                          <a:solidFill>
                            <a:schemeClr val="bg1"/>
                          </a:solidFill>
                        </a:rPr>
                        <a:t>3</a:t>
                      </a:r>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7320">
                <a:tc>
                  <a:txBody>
                    <a:bodyPr/>
                    <a:lstStyle/>
                    <a:p>
                      <a:r>
                        <a:rPr lang="en-IN" sz="1000" dirty="0">
                          <a:solidFill>
                            <a:schemeClr val="bg1"/>
                          </a:solidFill>
                        </a:rPr>
                        <a:t>4</a:t>
                      </a:r>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bg1"/>
                        </a:solidFill>
                        <a:latin typeface="EYInterstate Light" panose="02000506000000020004"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0475935"/>
                  </a:ext>
                </a:extLst>
              </a:tr>
              <a:tr h="147320">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937857"/>
                  </a:ext>
                </a:extLst>
              </a:tr>
              <a:tr h="147320">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045965"/>
                  </a:ext>
                </a:extLst>
              </a:tr>
            </a:tbl>
          </a:graphicData>
        </a:graphic>
      </p:graphicFrame>
      <p:sp>
        <p:nvSpPr>
          <p:cNvPr id="14" name="Content Placeholder 2">
            <a:extLst>
              <a:ext uri="{FF2B5EF4-FFF2-40B4-BE49-F238E27FC236}">
                <a16:creationId xmlns:a16="http://schemas.microsoft.com/office/drawing/2014/main" id="{1671FF51-2BE2-42C0-BB96-96A4F6954098}"/>
              </a:ext>
            </a:extLst>
          </p:cNvPr>
          <p:cNvSpPr txBox="1">
            <a:spLocks/>
          </p:cNvSpPr>
          <p:nvPr/>
        </p:nvSpPr>
        <p:spPr>
          <a:xfrm>
            <a:off x="514668" y="1064623"/>
            <a:ext cx="3977959" cy="478939"/>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latin typeface="EYInterstate" panose="02000503020000020004" pitchFamily="2" charset="0"/>
              </a:rPr>
              <a:t>Revision History</a:t>
            </a:r>
          </a:p>
        </p:txBody>
      </p:sp>
      <p:sp>
        <p:nvSpPr>
          <p:cNvPr id="15" name="Content Placeholder 2">
            <a:extLst>
              <a:ext uri="{FF2B5EF4-FFF2-40B4-BE49-F238E27FC236}">
                <a16:creationId xmlns:a16="http://schemas.microsoft.com/office/drawing/2014/main" id="{077C252D-6C2A-416A-988F-DDF7F8DAAA1B}"/>
              </a:ext>
            </a:extLst>
          </p:cNvPr>
          <p:cNvSpPr txBox="1">
            <a:spLocks/>
          </p:cNvSpPr>
          <p:nvPr/>
        </p:nvSpPr>
        <p:spPr>
          <a:xfrm>
            <a:off x="579132" y="3849947"/>
            <a:ext cx="3977959" cy="478939"/>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latin typeface="EYInterstate" panose="02000503020000020004" pitchFamily="2" charset="0"/>
              </a:rPr>
              <a:t>Review History</a:t>
            </a:r>
          </a:p>
        </p:txBody>
      </p:sp>
      <p:sp>
        <p:nvSpPr>
          <p:cNvPr id="24" name="Line 11">
            <a:extLst>
              <a:ext uri="{FF2B5EF4-FFF2-40B4-BE49-F238E27FC236}">
                <a16:creationId xmlns:a16="http://schemas.microsoft.com/office/drawing/2014/main" id="{0236BE5D-DE58-41AE-B3EF-F5090FAD7585}"/>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sz="900" noProof="0" dirty="0">
              <a:solidFill>
                <a:schemeClr val="bg1"/>
              </a:solidFill>
            </a:endParaRPr>
          </a:p>
        </p:txBody>
      </p:sp>
      <p:sp>
        <p:nvSpPr>
          <p:cNvPr id="5" name="Date Placeholder 4">
            <a:extLst>
              <a:ext uri="{FF2B5EF4-FFF2-40B4-BE49-F238E27FC236}">
                <a16:creationId xmlns:a16="http://schemas.microsoft.com/office/drawing/2014/main" id="{3B6EB447-1B05-48CA-972B-3EEE267B725B}"/>
              </a:ext>
            </a:extLst>
          </p:cNvPr>
          <p:cNvSpPr>
            <a:spLocks noGrp="1"/>
          </p:cNvSpPr>
          <p:nvPr>
            <p:ph type="dt" sz="half" idx="10"/>
          </p:nvPr>
        </p:nvSpPr>
        <p:spPr/>
        <p:txBody>
          <a:bodyPr/>
          <a:lstStyle/>
          <a:p>
            <a:fld id="{51C59122-CB7C-4D5D-AB1E-06F11F657D8D}" type="datetime1">
              <a:rPr lang="en-US" smtClean="0"/>
              <a:t>11/23/2021</a:t>
            </a:fld>
            <a:endParaRPr lang="en-US" dirty="0"/>
          </a:p>
        </p:txBody>
      </p:sp>
      <p:sp>
        <p:nvSpPr>
          <p:cNvPr id="6" name="Footer Placeholder 5">
            <a:extLst>
              <a:ext uri="{FF2B5EF4-FFF2-40B4-BE49-F238E27FC236}">
                <a16:creationId xmlns:a16="http://schemas.microsoft.com/office/drawing/2014/main" id="{1258BAEA-D170-402E-B029-668A8148AF6B}"/>
              </a:ext>
            </a:extLst>
          </p:cNvPr>
          <p:cNvSpPr>
            <a:spLocks noGrp="1"/>
          </p:cNvSpPr>
          <p:nvPr>
            <p:ph type="ftr" sz="quarter" idx="11"/>
          </p:nvPr>
        </p:nvSpPr>
        <p:spPr>
          <a:xfrm>
            <a:off x="3239187" y="6471244"/>
            <a:ext cx="3448483" cy="164005"/>
          </a:xfrm>
        </p:spPr>
        <p:txBody>
          <a:bodyPr/>
          <a:lstStyle/>
          <a:p>
            <a:r>
              <a:rPr lang="en-IN"/>
              <a:t>DMND0010214 - MENA Rewards Portal</a:t>
            </a:r>
            <a:endParaRPr lang="en-GB" dirty="0"/>
          </a:p>
        </p:txBody>
      </p:sp>
    </p:spTree>
    <p:extLst>
      <p:ext uri="{BB962C8B-B14F-4D97-AF65-F5344CB8AC3E}">
        <p14:creationId xmlns:p14="http://schemas.microsoft.com/office/powerpoint/2010/main" val="238685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Appendix – Key Contacts</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graphicFrame>
        <p:nvGraphicFramePr>
          <p:cNvPr id="12" name="Table 11">
            <a:extLst>
              <a:ext uri="{FF2B5EF4-FFF2-40B4-BE49-F238E27FC236}">
                <a16:creationId xmlns:a16="http://schemas.microsoft.com/office/drawing/2014/main" id="{6EC5B5C5-3702-4137-AF35-505EB1B2A7BF}"/>
              </a:ext>
            </a:extLst>
          </p:cNvPr>
          <p:cNvGraphicFramePr>
            <a:graphicFrameLocks noGrp="1"/>
          </p:cNvGraphicFramePr>
          <p:nvPr>
            <p:extLst>
              <p:ext uri="{D42A27DB-BD31-4B8C-83A1-F6EECF244321}">
                <p14:modId xmlns:p14="http://schemas.microsoft.com/office/powerpoint/2010/main" val="1276785317"/>
              </p:ext>
            </p:extLst>
          </p:nvPr>
        </p:nvGraphicFramePr>
        <p:xfrm>
          <a:off x="617221" y="1290043"/>
          <a:ext cx="5261146" cy="1493520"/>
        </p:xfrm>
        <a:graphic>
          <a:graphicData uri="http://schemas.openxmlformats.org/drawingml/2006/table">
            <a:tbl>
              <a:tblPr firstRow="1" bandRow="1">
                <a:tableStyleId>{8EC20E35-A176-4012-BC5E-935CFFF8708E}</a:tableStyleId>
              </a:tblPr>
              <a:tblGrid>
                <a:gridCol w="338761">
                  <a:extLst>
                    <a:ext uri="{9D8B030D-6E8A-4147-A177-3AD203B41FA5}">
                      <a16:colId xmlns:a16="http://schemas.microsoft.com/office/drawing/2014/main" val="494417995"/>
                    </a:ext>
                  </a:extLst>
                </a:gridCol>
                <a:gridCol w="2943665">
                  <a:extLst>
                    <a:ext uri="{9D8B030D-6E8A-4147-A177-3AD203B41FA5}">
                      <a16:colId xmlns:a16="http://schemas.microsoft.com/office/drawing/2014/main" val="20001"/>
                    </a:ext>
                  </a:extLst>
                </a:gridCol>
                <a:gridCol w="1978720">
                  <a:extLst>
                    <a:ext uri="{9D8B030D-6E8A-4147-A177-3AD203B41FA5}">
                      <a16:colId xmlns:a16="http://schemas.microsoft.com/office/drawing/2014/main" val="20002"/>
                    </a:ext>
                  </a:extLst>
                </a:gridCol>
              </a:tblGrid>
              <a:tr h="0">
                <a:tc>
                  <a:txBody>
                    <a:bodyPr/>
                    <a:lstStyle/>
                    <a:p>
                      <a:r>
                        <a:rPr lang="en-US" sz="1200" dirty="0">
                          <a:solidFill>
                            <a:schemeClr val="tx1"/>
                          </a:solidFill>
                        </a:rPr>
                        <a:t>#</a:t>
                      </a:r>
                    </a:p>
                  </a:txBody>
                  <a:tcPr>
                    <a:solidFill>
                      <a:srgbClr val="FFE600"/>
                    </a:solidFill>
                  </a:tcPr>
                </a:tc>
                <a:tc>
                  <a:txBody>
                    <a:bodyPr/>
                    <a:lstStyle/>
                    <a:p>
                      <a:r>
                        <a:rPr lang="en-US" sz="1200" dirty="0">
                          <a:solidFill>
                            <a:schemeClr val="tx1"/>
                          </a:solidFill>
                        </a:rPr>
                        <a:t>Name</a:t>
                      </a:r>
                    </a:p>
                  </a:txBody>
                  <a:tcPr>
                    <a:solidFill>
                      <a:srgbClr val="FFE600"/>
                    </a:solidFill>
                  </a:tcPr>
                </a:tc>
                <a:tc>
                  <a:txBody>
                    <a:bodyPr/>
                    <a:lstStyle/>
                    <a:p>
                      <a:r>
                        <a:rPr lang="en-US" sz="1200" dirty="0">
                          <a:solidFill>
                            <a:schemeClr val="tx1"/>
                          </a:solidFill>
                        </a:rPr>
                        <a:t>Team / Role</a:t>
                      </a:r>
                    </a:p>
                  </a:txBody>
                  <a:tcPr>
                    <a:solidFill>
                      <a:srgbClr val="FFE600"/>
                    </a:solidFill>
                  </a:tcPr>
                </a:tc>
                <a:extLst>
                  <a:ext uri="{0D108BD9-81ED-4DB2-BD59-A6C34878D82A}">
                    <a16:rowId xmlns:a16="http://schemas.microsoft.com/office/drawing/2014/main" val="2926443490"/>
                  </a:ext>
                </a:extLst>
              </a:tr>
              <a:tr h="162560">
                <a:tc>
                  <a:txBody>
                    <a:bodyPr/>
                    <a:lstStyle/>
                    <a:p>
                      <a:r>
                        <a:rPr lang="en-US" sz="1000" dirty="0">
                          <a:solidFill>
                            <a:schemeClr val="bg1"/>
                          </a:solidFill>
                        </a:rPr>
                        <a:t>1</a:t>
                      </a:r>
                      <a:endParaRPr lang="en-US" sz="1000" b="1" dirty="0">
                        <a:solidFill>
                          <a:schemeClr val="bg1"/>
                        </a:solidFill>
                      </a:endParaRPr>
                    </a:p>
                  </a:txBody>
                  <a:tcPr>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1" kern="1200" dirty="0">
                          <a:solidFill>
                            <a:schemeClr val="bg1"/>
                          </a:solidFill>
                          <a:latin typeface="+mn-lt"/>
                          <a:ea typeface="+mn-ea"/>
                          <a:cs typeface="+mn-cs"/>
                        </a:rPr>
                        <a:t>Shobith Muraleedharan</a:t>
                      </a:r>
                      <a:endParaRPr lang="en-IN" sz="1000" b="1" kern="1200" dirty="0">
                        <a:solidFill>
                          <a:schemeClr val="bg1"/>
                        </a:solidFill>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US" sz="1000" b="1" kern="1200" dirty="0">
                          <a:solidFill>
                            <a:schemeClr val="bg1"/>
                          </a:solidFill>
                          <a:latin typeface="+mn-lt"/>
                          <a:ea typeface="+mn-ea"/>
                          <a:cs typeface="+mn-cs"/>
                        </a:rPr>
                        <a:t>Project Manager</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1490712"/>
                  </a:ext>
                </a:extLst>
              </a:tr>
              <a:tr h="162560">
                <a:tc>
                  <a:txBody>
                    <a:bodyPr/>
                    <a:lstStyle/>
                    <a:p>
                      <a:r>
                        <a:rPr lang="en-US" sz="1000" dirty="0">
                          <a:solidFill>
                            <a:schemeClr val="bg1"/>
                          </a:solidFill>
                        </a:rPr>
                        <a:t>2</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lang="en-US" sz="1000" dirty="0">
                          <a:solidFill>
                            <a:schemeClr val="bg1"/>
                          </a:solidFill>
                        </a:rPr>
                        <a:t>3</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0"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62560">
                <a:tc>
                  <a:txBody>
                    <a:bodyPr/>
                    <a:lstStyle/>
                    <a:p>
                      <a:r>
                        <a:rPr lang="en-US" sz="1000" dirty="0">
                          <a:solidFill>
                            <a:schemeClr val="bg1"/>
                          </a:solidFill>
                        </a:rPr>
                        <a:t>4</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162560">
                <a:tc>
                  <a:txBody>
                    <a:bodyPr/>
                    <a:lstStyle/>
                    <a:p>
                      <a:r>
                        <a:rPr lang="en-US" sz="1000" dirty="0">
                          <a:solidFill>
                            <a:schemeClr val="bg1"/>
                          </a:solidFill>
                        </a:rPr>
                        <a:t>5</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47330979"/>
                  </a:ext>
                </a:extLst>
              </a:tr>
            </a:tbl>
          </a:graphicData>
        </a:graphic>
      </p:graphicFrame>
      <p:sp>
        <p:nvSpPr>
          <p:cNvPr id="13" name="Content Placeholder 2">
            <a:extLst>
              <a:ext uri="{FF2B5EF4-FFF2-40B4-BE49-F238E27FC236}">
                <a16:creationId xmlns:a16="http://schemas.microsoft.com/office/drawing/2014/main" id="{B38F1967-C61A-4FF9-85A3-5FBBDB714F60}"/>
              </a:ext>
            </a:extLst>
          </p:cNvPr>
          <p:cNvSpPr txBox="1">
            <a:spLocks/>
          </p:cNvSpPr>
          <p:nvPr/>
        </p:nvSpPr>
        <p:spPr>
          <a:xfrm>
            <a:off x="586534" y="949576"/>
            <a:ext cx="5261147" cy="293173"/>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110000"/>
              <a:buFont typeface="EYInterstate Light" panose="02000506000000020004" pitchFamily="2" charset="0"/>
              <a:buChar char="•"/>
              <a:tabLst/>
              <a:defRPr/>
            </a:pPr>
            <a:r>
              <a:rPr kumimoji="0" lang="en-US" sz="1400" b="1"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Project/Product Team</a:t>
            </a:r>
            <a:endParaRPr kumimoji="0" lang="en-US" sz="1400" b="1" i="1"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sp>
        <p:nvSpPr>
          <p:cNvPr id="14" name="Content Placeholder 2">
            <a:extLst>
              <a:ext uri="{FF2B5EF4-FFF2-40B4-BE49-F238E27FC236}">
                <a16:creationId xmlns:a16="http://schemas.microsoft.com/office/drawing/2014/main" id="{5E87AACB-A7AD-4E76-BEBD-3DF0E57298D0}"/>
              </a:ext>
            </a:extLst>
          </p:cNvPr>
          <p:cNvSpPr txBox="1">
            <a:spLocks/>
          </p:cNvSpPr>
          <p:nvPr/>
        </p:nvSpPr>
        <p:spPr>
          <a:xfrm>
            <a:off x="6346206" y="960209"/>
            <a:ext cx="5261147" cy="293173"/>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110000"/>
              <a:buFont typeface="EYInterstate Light" panose="02000506000000020004" pitchFamily="2" charset="0"/>
              <a:buChar char="•"/>
              <a:tabLst/>
              <a:defRPr/>
            </a:pPr>
            <a:r>
              <a:rPr kumimoji="0" lang="en-US" sz="1400" b="1"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Business</a:t>
            </a:r>
            <a:endParaRPr kumimoji="0" lang="en-US" sz="1400" b="1" i="1"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sp>
        <p:nvSpPr>
          <p:cNvPr id="16" name="Content Placeholder 2">
            <a:extLst>
              <a:ext uri="{FF2B5EF4-FFF2-40B4-BE49-F238E27FC236}">
                <a16:creationId xmlns:a16="http://schemas.microsoft.com/office/drawing/2014/main" id="{47D00506-BE6F-478C-A399-C948C18E14DB}"/>
              </a:ext>
            </a:extLst>
          </p:cNvPr>
          <p:cNvSpPr txBox="1">
            <a:spLocks/>
          </p:cNvSpPr>
          <p:nvPr/>
        </p:nvSpPr>
        <p:spPr>
          <a:xfrm>
            <a:off x="577113" y="3607318"/>
            <a:ext cx="5261147" cy="293173"/>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110000"/>
              <a:buFont typeface="EYInterstate Light" panose="02000506000000020004" pitchFamily="2" charset="0"/>
              <a:buChar char="•"/>
              <a:tabLst/>
              <a:defRPr/>
            </a:pPr>
            <a:r>
              <a:rPr kumimoji="0" lang="en-US" sz="1400" b="1"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Engineering Team</a:t>
            </a:r>
            <a:endParaRPr kumimoji="0" lang="en-US" sz="1400" b="1" i="1"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graphicFrame>
        <p:nvGraphicFramePr>
          <p:cNvPr id="17" name="Table 16">
            <a:extLst>
              <a:ext uri="{FF2B5EF4-FFF2-40B4-BE49-F238E27FC236}">
                <a16:creationId xmlns:a16="http://schemas.microsoft.com/office/drawing/2014/main" id="{FFC4C284-E093-412E-AFEA-AE9AB3A9CE90}"/>
              </a:ext>
            </a:extLst>
          </p:cNvPr>
          <p:cNvGraphicFramePr>
            <a:graphicFrameLocks noGrp="1"/>
          </p:cNvGraphicFramePr>
          <p:nvPr>
            <p:extLst>
              <p:ext uri="{D42A27DB-BD31-4B8C-83A1-F6EECF244321}">
                <p14:modId xmlns:p14="http://schemas.microsoft.com/office/powerpoint/2010/main" val="3653879308"/>
              </p:ext>
            </p:extLst>
          </p:nvPr>
        </p:nvGraphicFramePr>
        <p:xfrm>
          <a:off x="609918" y="3977486"/>
          <a:ext cx="5261146" cy="1493520"/>
        </p:xfrm>
        <a:graphic>
          <a:graphicData uri="http://schemas.openxmlformats.org/drawingml/2006/table">
            <a:tbl>
              <a:tblPr firstRow="1" bandRow="1">
                <a:tableStyleId>{8EC20E35-A176-4012-BC5E-935CFFF8708E}</a:tableStyleId>
              </a:tblPr>
              <a:tblGrid>
                <a:gridCol w="338761">
                  <a:extLst>
                    <a:ext uri="{9D8B030D-6E8A-4147-A177-3AD203B41FA5}">
                      <a16:colId xmlns:a16="http://schemas.microsoft.com/office/drawing/2014/main" val="494417995"/>
                    </a:ext>
                  </a:extLst>
                </a:gridCol>
                <a:gridCol w="1799787">
                  <a:extLst>
                    <a:ext uri="{9D8B030D-6E8A-4147-A177-3AD203B41FA5}">
                      <a16:colId xmlns:a16="http://schemas.microsoft.com/office/drawing/2014/main" val="20001"/>
                    </a:ext>
                  </a:extLst>
                </a:gridCol>
                <a:gridCol w="3122598">
                  <a:extLst>
                    <a:ext uri="{9D8B030D-6E8A-4147-A177-3AD203B41FA5}">
                      <a16:colId xmlns:a16="http://schemas.microsoft.com/office/drawing/2014/main" val="20002"/>
                    </a:ext>
                  </a:extLst>
                </a:gridCol>
              </a:tblGrid>
              <a:tr h="0">
                <a:tc>
                  <a:txBody>
                    <a:bodyPr/>
                    <a:lstStyle/>
                    <a:p>
                      <a:r>
                        <a:rPr lang="en-US" sz="1200" dirty="0">
                          <a:solidFill>
                            <a:schemeClr val="tx1"/>
                          </a:solidFill>
                        </a:rPr>
                        <a:t>#</a:t>
                      </a:r>
                    </a:p>
                  </a:txBody>
                  <a:tcPr>
                    <a:solidFill>
                      <a:srgbClr val="FFE600"/>
                    </a:solidFill>
                  </a:tcPr>
                </a:tc>
                <a:tc>
                  <a:txBody>
                    <a:bodyPr/>
                    <a:lstStyle/>
                    <a:p>
                      <a:r>
                        <a:rPr lang="en-US" sz="1200" dirty="0">
                          <a:solidFill>
                            <a:schemeClr val="tx1"/>
                          </a:solidFill>
                        </a:rPr>
                        <a:t>Name</a:t>
                      </a:r>
                    </a:p>
                  </a:txBody>
                  <a:tcPr>
                    <a:solidFill>
                      <a:srgbClr val="FFE600"/>
                    </a:solidFill>
                  </a:tcPr>
                </a:tc>
                <a:tc>
                  <a:txBody>
                    <a:bodyPr/>
                    <a:lstStyle/>
                    <a:p>
                      <a:r>
                        <a:rPr lang="en-US" sz="1200" dirty="0">
                          <a:solidFill>
                            <a:schemeClr val="tx1"/>
                          </a:solidFill>
                        </a:rPr>
                        <a:t>Team / Role</a:t>
                      </a:r>
                    </a:p>
                  </a:txBody>
                  <a:tcPr>
                    <a:solidFill>
                      <a:srgbClr val="FFE600"/>
                    </a:solidFill>
                  </a:tcPr>
                </a:tc>
                <a:extLst>
                  <a:ext uri="{0D108BD9-81ED-4DB2-BD59-A6C34878D82A}">
                    <a16:rowId xmlns:a16="http://schemas.microsoft.com/office/drawing/2014/main" val="2926443490"/>
                  </a:ext>
                </a:extLst>
              </a:tr>
              <a:tr h="162560">
                <a:tc>
                  <a:txBody>
                    <a:bodyPr/>
                    <a:lstStyle/>
                    <a:p>
                      <a:r>
                        <a:rPr lang="en-US" sz="1000" dirty="0">
                          <a:solidFill>
                            <a:schemeClr val="bg1"/>
                          </a:solidFill>
                        </a:rPr>
                        <a:t>1</a:t>
                      </a:r>
                      <a:endParaRPr lang="en-US" sz="1000" b="1" dirty="0">
                        <a:solidFill>
                          <a:schemeClr val="bg1"/>
                        </a:solidFill>
                      </a:endParaRPr>
                    </a:p>
                  </a:txBody>
                  <a:tcPr>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kern="1200" dirty="0">
                          <a:solidFill>
                            <a:schemeClr val="bg1"/>
                          </a:solidFill>
                          <a:latin typeface="+mn-lt"/>
                          <a:ea typeface="+mn-ea"/>
                          <a:cs typeface="+mn-cs"/>
                        </a:rPr>
                        <a:t>Anjush V P</a:t>
                      </a:r>
                    </a:p>
                  </a:txBody>
                  <a:tcPr>
                    <a:lnB w="6350" cap="flat" cmpd="sng" algn="ctr">
                      <a:solidFill>
                        <a:schemeClr val="bg1"/>
                      </a:solidFill>
                      <a:prstDash val="solid"/>
                      <a:round/>
                      <a:headEnd type="none" w="med" len="med"/>
                      <a:tailEnd type="none" w="med" len="med"/>
                    </a:lnB>
                    <a:noFill/>
                  </a:tcPr>
                </a:tc>
                <a:tc>
                  <a:txBody>
                    <a:bodyPr/>
                    <a:lstStyle/>
                    <a:p>
                      <a:r>
                        <a:rPr lang="en-US" sz="1000" b="1" kern="1200" dirty="0">
                          <a:solidFill>
                            <a:schemeClr val="bg1"/>
                          </a:solidFill>
                          <a:latin typeface="+mn-lt"/>
                          <a:ea typeface="+mn-ea"/>
                          <a:cs typeface="+mn-cs"/>
                        </a:rPr>
                        <a:t>Project Engineering Team</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1490712"/>
                  </a:ext>
                </a:extLst>
              </a:tr>
              <a:tr h="162560">
                <a:tc>
                  <a:txBody>
                    <a:bodyPr/>
                    <a:lstStyle/>
                    <a:p>
                      <a:r>
                        <a:rPr lang="en-US" sz="1000" dirty="0">
                          <a:solidFill>
                            <a:schemeClr val="bg1"/>
                          </a:solidFill>
                        </a:rPr>
                        <a:t>2</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white"/>
                        </a:solidFill>
                        <a:effectLst/>
                        <a:uLnTx/>
                        <a:uFillTx/>
                        <a:latin typeface="EYInterstate Ligh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lang="en-US" sz="1000" dirty="0">
                          <a:solidFill>
                            <a:schemeClr val="bg1"/>
                          </a:solidFill>
                        </a:rPr>
                        <a:t>3</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white"/>
                        </a:solidFill>
                        <a:effectLst/>
                        <a:uLnTx/>
                        <a:uFillTx/>
                        <a:latin typeface="EYInterstate Ligh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62560">
                <a:tc>
                  <a:txBody>
                    <a:bodyPr/>
                    <a:lstStyle/>
                    <a:p>
                      <a:r>
                        <a:rPr lang="en-US" sz="1000" dirty="0">
                          <a:solidFill>
                            <a:schemeClr val="bg1"/>
                          </a:solidFill>
                        </a:rPr>
                        <a:t>4</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162560">
                <a:tc>
                  <a:txBody>
                    <a:bodyPr/>
                    <a:lstStyle/>
                    <a:p>
                      <a:r>
                        <a:rPr lang="en-US" sz="1000" dirty="0">
                          <a:solidFill>
                            <a:schemeClr val="bg1"/>
                          </a:solidFill>
                        </a:rPr>
                        <a:t>5</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47330979"/>
                  </a:ext>
                </a:extLst>
              </a:tr>
            </a:tbl>
          </a:graphicData>
        </a:graphic>
      </p:graphicFrame>
      <p:graphicFrame>
        <p:nvGraphicFramePr>
          <p:cNvPr id="19" name="Table 18">
            <a:extLst>
              <a:ext uri="{FF2B5EF4-FFF2-40B4-BE49-F238E27FC236}">
                <a16:creationId xmlns:a16="http://schemas.microsoft.com/office/drawing/2014/main" id="{D555B5EE-9B0F-434A-AB0D-DA5E1FC4F35C}"/>
              </a:ext>
            </a:extLst>
          </p:cNvPr>
          <p:cNvGraphicFramePr>
            <a:graphicFrameLocks noGrp="1"/>
          </p:cNvGraphicFramePr>
          <p:nvPr>
            <p:extLst>
              <p:ext uri="{D42A27DB-BD31-4B8C-83A1-F6EECF244321}">
                <p14:modId xmlns:p14="http://schemas.microsoft.com/office/powerpoint/2010/main" val="2653579749"/>
              </p:ext>
            </p:extLst>
          </p:nvPr>
        </p:nvGraphicFramePr>
        <p:xfrm>
          <a:off x="6332723" y="1290043"/>
          <a:ext cx="5261146" cy="1493520"/>
        </p:xfrm>
        <a:graphic>
          <a:graphicData uri="http://schemas.openxmlformats.org/drawingml/2006/table">
            <a:tbl>
              <a:tblPr firstRow="1" bandRow="1">
                <a:tableStyleId>{8EC20E35-A176-4012-BC5E-935CFFF8708E}</a:tableStyleId>
              </a:tblPr>
              <a:tblGrid>
                <a:gridCol w="338761">
                  <a:extLst>
                    <a:ext uri="{9D8B030D-6E8A-4147-A177-3AD203B41FA5}">
                      <a16:colId xmlns:a16="http://schemas.microsoft.com/office/drawing/2014/main" val="494417995"/>
                    </a:ext>
                  </a:extLst>
                </a:gridCol>
                <a:gridCol w="2840069">
                  <a:extLst>
                    <a:ext uri="{9D8B030D-6E8A-4147-A177-3AD203B41FA5}">
                      <a16:colId xmlns:a16="http://schemas.microsoft.com/office/drawing/2014/main" val="20001"/>
                    </a:ext>
                  </a:extLst>
                </a:gridCol>
                <a:gridCol w="2082316">
                  <a:extLst>
                    <a:ext uri="{9D8B030D-6E8A-4147-A177-3AD203B41FA5}">
                      <a16:colId xmlns:a16="http://schemas.microsoft.com/office/drawing/2014/main" val="20002"/>
                    </a:ext>
                  </a:extLst>
                </a:gridCol>
              </a:tblGrid>
              <a:tr h="0">
                <a:tc>
                  <a:txBody>
                    <a:bodyPr/>
                    <a:lstStyle/>
                    <a:p>
                      <a:r>
                        <a:rPr lang="en-US" sz="1200" dirty="0">
                          <a:solidFill>
                            <a:schemeClr val="tx1"/>
                          </a:solidFill>
                        </a:rPr>
                        <a:t>#</a:t>
                      </a:r>
                    </a:p>
                  </a:txBody>
                  <a:tcPr>
                    <a:solidFill>
                      <a:srgbClr val="FFE600"/>
                    </a:solidFill>
                  </a:tcPr>
                </a:tc>
                <a:tc>
                  <a:txBody>
                    <a:bodyPr/>
                    <a:lstStyle/>
                    <a:p>
                      <a:r>
                        <a:rPr lang="en-US" sz="1200" dirty="0">
                          <a:solidFill>
                            <a:schemeClr val="tx1"/>
                          </a:solidFill>
                        </a:rPr>
                        <a:t>Name</a:t>
                      </a:r>
                    </a:p>
                  </a:txBody>
                  <a:tcPr>
                    <a:solidFill>
                      <a:srgbClr val="FFE600"/>
                    </a:solidFill>
                  </a:tcPr>
                </a:tc>
                <a:tc>
                  <a:txBody>
                    <a:bodyPr/>
                    <a:lstStyle/>
                    <a:p>
                      <a:r>
                        <a:rPr lang="en-US" sz="1200" dirty="0">
                          <a:solidFill>
                            <a:schemeClr val="tx1"/>
                          </a:solidFill>
                        </a:rPr>
                        <a:t>Team / Role</a:t>
                      </a:r>
                    </a:p>
                  </a:txBody>
                  <a:tcPr>
                    <a:solidFill>
                      <a:srgbClr val="FFE600"/>
                    </a:solidFill>
                  </a:tcPr>
                </a:tc>
                <a:extLst>
                  <a:ext uri="{0D108BD9-81ED-4DB2-BD59-A6C34878D82A}">
                    <a16:rowId xmlns:a16="http://schemas.microsoft.com/office/drawing/2014/main" val="2926443490"/>
                  </a:ext>
                </a:extLst>
              </a:tr>
              <a:tr h="162560">
                <a:tc>
                  <a:txBody>
                    <a:bodyPr/>
                    <a:lstStyle/>
                    <a:p>
                      <a:r>
                        <a:rPr lang="en-US" sz="1000" dirty="0">
                          <a:solidFill>
                            <a:schemeClr val="bg1"/>
                          </a:solidFill>
                        </a:rPr>
                        <a:t>1</a:t>
                      </a:r>
                      <a:endParaRPr lang="en-US" sz="1000" b="1" dirty="0">
                        <a:solidFill>
                          <a:schemeClr val="bg1"/>
                        </a:solidFill>
                      </a:endParaRPr>
                    </a:p>
                  </a:txBody>
                  <a:tcPr>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mn-lt"/>
                          <a:ea typeface="+mn-ea"/>
                          <a:cs typeface="+mn-cs"/>
                        </a:rPr>
                        <a:t>Peter </a:t>
                      </a:r>
                      <a:r>
                        <a:rPr kumimoji="0" lang="en-IN" sz="1000" b="1" i="0" u="none" strike="noStrike" kern="1200" cap="none" spc="0" normalizeH="0" baseline="0" dirty="0" err="1">
                          <a:ln>
                            <a:noFill/>
                          </a:ln>
                          <a:solidFill>
                            <a:prstClr val="white"/>
                          </a:solidFill>
                          <a:effectLst/>
                          <a:uLnTx/>
                          <a:uFillTx/>
                          <a:latin typeface="+mn-lt"/>
                          <a:ea typeface="+mn-ea"/>
                          <a:cs typeface="+mn-cs"/>
                        </a:rPr>
                        <a:t>Makszin</a:t>
                      </a:r>
                      <a:endParaRPr kumimoji="0" lang="en-IN" sz="1000" b="1" i="0" u="none" strike="noStrike" kern="1200" cap="none" spc="0" normalizeH="0" baseline="0" dirty="0">
                        <a:ln>
                          <a:noFill/>
                        </a:ln>
                        <a:solidFill>
                          <a:prstClr val="white"/>
                        </a:solidFill>
                        <a:effectLst/>
                        <a:uLnTx/>
                        <a:uFillTx/>
                        <a:latin typeface="+mn-lt"/>
                        <a:ea typeface="+mn-ea"/>
                        <a:cs typeface="+mn-cs"/>
                      </a:endParaRPr>
                    </a:p>
                  </a:txBody>
                  <a:tcPr>
                    <a:lnB w="6350" cap="flat" cmpd="sng" algn="ctr">
                      <a:solidFill>
                        <a:schemeClr val="bg1"/>
                      </a:solidFill>
                      <a:prstDash val="solid"/>
                      <a:round/>
                      <a:headEnd type="none" w="med" len="med"/>
                      <a:tailEnd type="none" w="med" len="med"/>
                    </a:lnB>
                    <a:noFill/>
                  </a:tcPr>
                </a:tc>
                <a:tc>
                  <a:txBody>
                    <a:bodyPr/>
                    <a:lstStyle/>
                    <a:p>
                      <a:r>
                        <a:rPr lang="en-US" sz="1000" b="1" kern="1200" dirty="0">
                          <a:solidFill>
                            <a:schemeClr val="bg1"/>
                          </a:solidFill>
                          <a:latin typeface="+mn-lt"/>
                          <a:ea typeface="+mn-ea"/>
                          <a:cs typeface="+mn-cs"/>
                        </a:rPr>
                        <a:t>Stakeholder</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1490712"/>
                  </a:ext>
                </a:extLst>
              </a:tr>
              <a:tr h="162560">
                <a:tc>
                  <a:txBody>
                    <a:bodyPr/>
                    <a:lstStyle/>
                    <a:p>
                      <a:r>
                        <a:rPr lang="en-US" sz="1000" dirty="0">
                          <a:solidFill>
                            <a:schemeClr val="bg1"/>
                          </a:solidFill>
                        </a:rPr>
                        <a:t>2</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err="1">
                          <a:ln>
                            <a:noFill/>
                          </a:ln>
                          <a:solidFill>
                            <a:prstClr val="white"/>
                          </a:solidFill>
                          <a:effectLst/>
                          <a:uLnTx/>
                          <a:uFillTx/>
                          <a:latin typeface="+mn-lt"/>
                          <a:ea typeface="+mn-ea"/>
                          <a:cs typeface="+mn-cs"/>
                        </a:rPr>
                        <a:t>Karthika</a:t>
                      </a:r>
                      <a:r>
                        <a:rPr kumimoji="0" lang="en-IN" sz="1000" b="1" i="0" u="none" strike="noStrike" kern="1200" cap="none" spc="0" normalizeH="0" baseline="0" dirty="0">
                          <a:ln>
                            <a:noFill/>
                          </a:ln>
                          <a:solidFill>
                            <a:prstClr val="white"/>
                          </a:solidFill>
                          <a:effectLst/>
                          <a:uLnTx/>
                          <a:uFillTx/>
                          <a:latin typeface="+mn-lt"/>
                          <a:ea typeface="+mn-ea"/>
                          <a:cs typeface="+mn-cs"/>
                        </a:rPr>
                        <a:t> Radhakrishnan</a:t>
                      </a:r>
                      <a:endParaRPr kumimoji="0" lang="en-IN" sz="1000" b="1" i="0" u="none" strike="noStrike" kern="1200" cap="none" spc="0" normalizeH="0" baseline="0" noProof="0" dirty="0">
                        <a:ln>
                          <a:noFill/>
                        </a:ln>
                        <a:solidFill>
                          <a:prstClr val="white"/>
                        </a:solidFill>
                        <a:effectLst/>
                        <a:uLnTx/>
                        <a:uFillTx/>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1" kern="1200" dirty="0">
                          <a:solidFill>
                            <a:schemeClr val="bg1"/>
                          </a:solidFill>
                          <a:latin typeface="+mn-lt"/>
                          <a:ea typeface="+mn-ea"/>
                          <a:cs typeface="+mn-cs"/>
                        </a:rPr>
                        <a:t>Stakeholder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kumimoji="0" lang="en-US" sz="1000" b="1" i="0" u="none" strike="noStrike" kern="1200" cap="none" spc="0" normalizeH="0" baseline="0" dirty="0">
                          <a:ln>
                            <a:noFill/>
                          </a:ln>
                          <a:solidFill>
                            <a:prstClr val="white"/>
                          </a:solidFill>
                          <a:effectLst/>
                          <a:uLnTx/>
                          <a:uFillTx/>
                          <a:latin typeface="+mn-lt"/>
                          <a:ea typeface="+mn-ea"/>
                          <a:cs typeface="+mn-cs"/>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dirty="0">
                          <a:ln>
                            <a:noFill/>
                          </a:ln>
                          <a:solidFill>
                            <a:prstClr val="white"/>
                          </a:solidFill>
                          <a:effectLst/>
                          <a:uLnTx/>
                          <a:uFillTx/>
                          <a:latin typeface="+mn-lt"/>
                          <a:ea typeface="+mn-ea"/>
                          <a:cs typeface="+mn-cs"/>
                        </a:rPr>
                        <a:t>Dhyanchandh Av</a:t>
                      </a:r>
                      <a:endParaRPr kumimoji="0" lang="en-IN" sz="1000" b="1" i="0" u="none" strike="noStrike" kern="1200" cap="none" spc="0" normalizeH="0" baseline="0" noProof="0" dirty="0">
                        <a:ln>
                          <a:noFill/>
                        </a:ln>
                        <a:solidFill>
                          <a:prstClr val="white"/>
                        </a:solidFill>
                        <a:effectLst/>
                        <a:uLnTx/>
                        <a:uFillTx/>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b="1" kern="1200" dirty="0">
                          <a:solidFill>
                            <a:schemeClr val="bg1"/>
                          </a:solidFill>
                          <a:latin typeface="+mn-lt"/>
                          <a:ea typeface="+mn-ea"/>
                          <a:cs typeface="+mn-cs"/>
                        </a:rPr>
                        <a:t>Stakeholder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62560">
                <a:tc>
                  <a:txBody>
                    <a:bodyPr/>
                    <a:lstStyle/>
                    <a:p>
                      <a:r>
                        <a:rPr lang="en-US" sz="1000" dirty="0">
                          <a:solidFill>
                            <a:schemeClr val="bg1"/>
                          </a:solidFill>
                        </a:rPr>
                        <a:t>4</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162560">
                <a:tc>
                  <a:txBody>
                    <a:bodyPr/>
                    <a:lstStyle/>
                    <a:p>
                      <a:r>
                        <a:rPr lang="en-US" sz="1000" dirty="0">
                          <a:solidFill>
                            <a:schemeClr val="bg1"/>
                          </a:solidFill>
                        </a:rPr>
                        <a:t>5</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47330979"/>
                  </a:ext>
                </a:extLst>
              </a:tr>
            </a:tbl>
          </a:graphicData>
        </a:graphic>
      </p:graphicFrame>
      <p:sp>
        <p:nvSpPr>
          <p:cNvPr id="20" name="Content Placeholder 2">
            <a:extLst>
              <a:ext uri="{FF2B5EF4-FFF2-40B4-BE49-F238E27FC236}">
                <a16:creationId xmlns:a16="http://schemas.microsoft.com/office/drawing/2014/main" id="{6BAFEBD8-3291-4C57-8414-EC2B76A48A0E}"/>
              </a:ext>
            </a:extLst>
          </p:cNvPr>
          <p:cNvSpPr txBox="1">
            <a:spLocks/>
          </p:cNvSpPr>
          <p:nvPr/>
        </p:nvSpPr>
        <p:spPr>
          <a:xfrm>
            <a:off x="6425466" y="3607964"/>
            <a:ext cx="5261147" cy="293173"/>
          </a:xfrm>
          <a:prstGeom prst="rect">
            <a:avLst/>
          </a:prstGeom>
        </p:spPr>
        <p:txBody>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110000"/>
              <a:buFont typeface="EYInterstate Light" panose="02000506000000020004" pitchFamily="2" charset="0"/>
              <a:buChar char="•"/>
              <a:tabLst/>
              <a:defRPr/>
            </a:pPr>
            <a:r>
              <a:rPr lang="en-US" sz="1400" b="1" dirty="0">
                <a:solidFill>
                  <a:prstClr val="white"/>
                </a:solidFill>
              </a:rPr>
              <a:t>CTSA</a:t>
            </a:r>
            <a:endParaRPr kumimoji="0" lang="en-US" sz="1400" b="1" i="1"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graphicFrame>
        <p:nvGraphicFramePr>
          <p:cNvPr id="21" name="Table 20">
            <a:extLst>
              <a:ext uri="{FF2B5EF4-FFF2-40B4-BE49-F238E27FC236}">
                <a16:creationId xmlns:a16="http://schemas.microsoft.com/office/drawing/2014/main" id="{A82446EA-1F97-4EB1-8940-577C6E86EC3A}"/>
              </a:ext>
            </a:extLst>
          </p:cNvPr>
          <p:cNvGraphicFramePr>
            <a:graphicFrameLocks noGrp="1"/>
          </p:cNvGraphicFramePr>
          <p:nvPr>
            <p:extLst>
              <p:ext uri="{D42A27DB-BD31-4B8C-83A1-F6EECF244321}">
                <p14:modId xmlns:p14="http://schemas.microsoft.com/office/powerpoint/2010/main" val="2851845363"/>
              </p:ext>
            </p:extLst>
          </p:nvPr>
        </p:nvGraphicFramePr>
        <p:xfrm>
          <a:off x="6411983" y="3937798"/>
          <a:ext cx="5261146" cy="1493520"/>
        </p:xfrm>
        <a:graphic>
          <a:graphicData uri="http://schemas.openxmlformats.org/drawingml/2006/table">
            <a:tbl>
              <a:tblPr firstRow="1" bandRow="1">
                <a:tableStyleId>{8EC20E35-A176-4012-BC5E-935CFFF8708E}</a:tableStyleId>
              </a:tblPr>
              <a:tblGrid>
                <a:gridCol w="338761">
                  <a:extLst>
                    <a:ext uri="{9D8B030D-6E8A-4147-A177-3AD203B41FA5}">
                      <a16:colId xmlns:a16="http://schemas.microsoft.com/office/drawing/2014/main" val="494417995"/>
                    </a:ext>
                  </a:extLst>
                </a:gridCol>
                <a:gridCol w="2850456">
                  <a:extLst>
                    <a:ext uri="{9D8B030D-6E8A-4147-A177-3AD203B41FA5}">
                      <a16:colId xmlns:a16="http://schemas.microsoft.com/office/drawing/2014/main" val="20001"/>
                    </a:ext>
                  </a:extLst>
                </a:gridCol>
                <a:gridCol w="2071929">
                  <a:extLst>
                    <a:ext uri="{9D8B030D-6E8A-4147-A177-3AD203B41FA5}">
                      <a16:colId xmlns:a16="http://schemas.microsoft.com/office/drawing/2014/main" val="20002"/>
                    </a:ext>
                  </a:extLst>
                </a:gridCol>
              </a:tblGrid>
              <a:tr h="0">
                <a:tc>
                  <a:txBody>
                    <a:bodyPr/>
                    <a:lstStyle/>
                    <a:p>
                      <a:r>
                        <a:rPr lang="en-US" sz="1200" dirty="0">
                          <a:solidFill>
                            <a:schemeClr val="tx1"/>
                          </a:solidFill>
                        </a:rPr>
                        <a:t>#</a:t>
                      </a:r>
                    </a:p>
                  </a:txBody>
                  <a:tcPr>
                    <a:solidFill>
                      <a:srgbClr val="FFE600"/>
                    </a:solidFill>
                  </a:tcPr>
                </a:tc>
                <a:tc>
                  <a:txBody>
                    <a:bodyPr/>
                    <a:lstStyle/>
                    <a:p>
                      <a:r>
                        <a:rPr lang="en-US" sz="1200" dirty="0">
                          <a:solidFill>
                            <a:schemeClr val="tx1"/>
                          </a:solidFill>
                        </a:rPr>
                        <a:t>Name</a:t>
                      </a:r>
                    </a:p>
                  </a:txBody>
                  <a:tcPr>
                    <a:solidFill>
                      <a:srgbClr val="FFE600"/>
                    </a:solidFill>
                  </a:tcPr>
                </a:tc>
                <a:tc>
                  <a:txBody>
                    <a:bodyPr/>
                    <a:lstStyle/>
                    <a:p>
                      <a:r>
                        <a:rPr lang="en-US" sz="1200" dirty="0">
                          <a:solidFill>
                            <a:schemeClr val="tx1"/>
                          </a:solidFill>
                        </a:rPr>
                        <a:t>Team / Role</a:t>
                      </a:r>
                    </a:p>
                  </a:txBody>
                  <a:tcPr>
                    <a:solidFill>
                      <a:srgbClr val="FFE600"/>
                    </a:solidFill>
                  </a:tcPr>
                </a:tc>
                <a:extLst>
                  <a:ext uri="{0D108BD9-81ED-4DB2-BD59-A6C34878D82A}">
                    <a16:rowId xmlns:a16="http://schemas.microsoft.com/office/drawing/2014/main" val="2926443490"/>
                  </a:ext>
                </a:extLst>
              </a:tr>
              <a:tr h="162560">
                <a:tc>
                  <a:txBody>
                    <a:bodyPr/>
                    <a:lstStyle/>
                    <a:p>
                      <a:r>
                        <a:rPr lang="en-US" sz="1000" dirty="0">
                          <a:solidFill>
                            <a:schemeClr val="bg1"/>
                          </a:solidFill>
                        </a:rPr>
                        <a:t>1</a:t>
                      </a:r>
                      <a:endParaRPr lang="en-US" sz="1000" b="1" dirty="0">
                        <a:solidFill>
                          <a:schemeClr val="bg1"/>
                        </a:solidFill>
                      </a:endParaRPr>
                    </a:p>
                  </a:txBody>
                  <a:tcPr>
                    <a:lnB w="6350" cap="flat" cmpd="sng" algn="ctr">
                      <a:solidFill>
                        <a:schemeClr val="bg1"/>
                      </a:solidFill>
                      <a:prstDash val="solid"/>
                      <a:round/>
                      <a:headEnd type="none" w="med" len="med"/>
                      <a:tailEnd type="none" w="med" len="med"/>
                    </a:lnB>
                    <a:noFill/>
                  </a:tcPr>
                </a:tc>
                <a:tc>
                  <a:txBody>
                    <a:bodyPr/>
                    <a:lstStyle/>
                    <a:p>
                      <a:r>
                        <a:rPr lang="en-IN" sz="1000" dirty="0">
                          <a:solidFill>
                            <a:schemeClr val="bg1"/>
                          </a:solidFill>
                        </a:rPr>
                        <a:t>Vijin P Zacharia</a:t>
                      </a:r>
                    </a:p>
                  </a:txBody>
                  <a:tcPr>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solidFill>
                            <a:schemeClr val="bg1"/>
                          </a:solidFill>
                        </a:rPr>
                        <a:t>Technical Solutions Manager</a:t>
                      </a:r>
                    </a:p>
                  </a:txBody>
                  <a:tcPr>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1490712"/>
                  </a:ext>
                </a:extLst>
              </a:tr>
              <a:tr h="162560">
                <a:tc>
                  <a:txBody>
                    <a:bodyPr/>
                    <a:lstStyle/>
                    <a:p>
                      <a:r>
                        <a:rPr lang="en-US" sz="1000" dirty="0">
                          <a:solidFill>
                            <a:schemeClr val="bg1"/>
                          </a:solidFill>
                        </a:rPr>
                        <a:t>2</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white"/>
                        </a:solidFill>
                        <a:effectLst/>
                        <a:uLnTx/>
                        <a:uFillTx/>
                        <a:latin typeface="EYInterstate Ligh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lang="en-US" sz="1000" dirty="0">
                          <a:solidFill>
                            <a:schemeClr val="bg1"/>
                          </a:solidFill>
                        </a:rPr>
                        <a:t>3</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white"/>
                        </a:solidFill>
                        <a:effectLst/>
                        <a:uLnTx/>
                        <a:uFillTx/>
                        <a:latin typeface="EYInterstate Ligh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162560">
                <a:tc>
                  <a:txBody>
                    <a:bodyPr/>
                    <a:lstStyle/>
                    <a:p>
                      <a:r>
                        <a:rPr lang="en-US" sz="1000" dirty="0">
                          <a:solidFill>
                            <a:schemeClr val="bg1"/>
                          </a:solidFill>
                        </a:rPr>
                        <a:t>4</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162560">
                <a:tc>
                  <a:txBody>
                    <a:bodyPr/>
                    <a:lstStyle/>
                    <a:p>
                      <a:r>
                        <a:rPr lang="en-US" sz="1000" dirty="0">
                          <a:solidFill>
                            <a:schemeClr val="bg1"/>
                          </a:solidFill>
                        </a:rPr>
                        <a:t>5</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tc>
                  <a:txBody>
                    <a:bodyPr/>
                    <a:lstStyle/>
                    <a:p>
                      <a:endParaRPr lang="en-US" sz="1000" b="1" kern="1200" dirty="0">
                        <a:solidFill>
                          <a:schemeClr val="bg1"/>
                        </a:solidFill>
                        <a:latin typeface="+mn-lt"/>
                        <a:ea typeface="+mn-ea"/>
                        <a:cs typeface="+mn-cs"/>
                      </a:endParaRPr>
                    </a:p>
                  </a:txBody>
                  <a:tcPr>
                    <a:lnT w="635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47330979"/>
                  </a:ext>
                </a:extLst>
              </a:tr>
            </a:tbl>
          </a:graphicData>
        </a:graphic>
      </p:graphicFrame>
      <p:sp>
        <p:nvSpPr>
          <p:cNvPr id="7" name="Date Placeholder 6">
            <a:extLst>
              <a:ext uri="{FF2B5EF4-FFF2-40B4-BE49-F238E27FC236}">
                <a16:creationId xmlns:a16="http://schemas.microsoft.com/office/drawing/2014/main" id="{495B1F34-3489-453C-8CBD-16A4EDD96850}"/>
              </a:ext>
            </a:extLst>
          </p:cNvPr>
          <p:cNvSpPr>
            <a:spLocks noGrp="1"/>
          </p:cNvSpPr>
          <p:nvPr>
            <p:ph type="dt" sz="half" idx="19"/>
          </p:nvPr>
        </p:nvSpPr>
        <p:spPr/>
        <p:txBody>
          <a:bodyPr/>
          <a:lstStyle/>
          <a:p>
            <a:fld id="{7C2EC5CF-A226-4A29-A72B-AF2AAC285CEA}" type="datetime1">
              <a:rPr lang="en-US" smtClean="0"/>
              <a:t>11/23/2021</a:t>
            </a:fld>
            <a:endParaRPr lang="en-IN" dirty="0"/>
          </a:p>
        </p:txBody>
      </p:sp>
      <p:sp>
        <p:nvSpPr>
          <p:cNvPr id="8" name="Footer Placeholder 7">
            <a:extLst>
              <a:ext uri="{FF2B5EF4-FFF2-40B4-BE49-F238E27FC236}">
                <a16:creationId xmlns:a16="http://schemas.microsoft.com/office/drawing/2014/main" id="{4C3D376F-9514-43CA-BED3-FE45A7D8461A}"/>
              </a:ext>
            </a:extLst>
          </p:cNvPr>
          <p:cNvSpPr>
            <a:spLocks noGrp="1"/>
          </p:cNvSpPr>
          <p:nvPr>
            <p:ph type="ftr" sz="quarter" idx="20"/>
          </p:nvPr>
        </p:nvSpPr>
        <p:spPr>
          <a:xfrm>
            <a:off x="3239188" y="6471244"/>
            <a:ext cx="3842930" cy="114280"/>
          </a:xfrm>
        </p:spPr>
        <p:txBody>
          <a:bodyPr/>
          <a:lstStyle/>
          <a:p>
            <a:r>
              <a:rPr lang="en-IN"/>
              <a:t>DMND0010214 - MENA Rewards Portal</a:t>
            </a:r>
            <a:endParaRPr lang="en-US" dirty="0"/>
          </a:p>
        </p:txBody>
      </p:sp>
      <p:sp>
        <p:nvSpPr>
          <p:cNvPr id="11" name="Slide Number Placeholder 10">
            <a:extLst>
              <a:ext uri="{FF2B5EF4-FFF2-40B4-BE49-F238E27FC236}">
                <a16:creationId xmlns:a16="http://schemas.microsoft.com/office/drawing/2014/main" id="{D86952D3-8EEF-42E6-9D10-E5BCCF0277F1}"/>
              </a:ext>
            </a:extLst>
          </p:cNvPr>
          <p:cNvSpPr>
            <a:spLocks noGrp="1"/>
          </p:cNvSpPr>
          <p:nvPr>
            <p:ph type="sldNum" sz="quarter" idx="21"/>
          </p:nvPr>
        </p:nvSpPr>
        <p:spPr/>
        <p:txBody>
          <a:bodyPr/>
          <a:lstStyle/>
          <a:p>
            <a:r>
              <a:rPr lang="en-GB"/>
              <a:t>Page </a:t>
            </a:r>
            <a:fld id="{F1BC30E3-FFE5-4B91-AA19-87A149EBB9EE}" type="slidenum">
              <a:rPr smtClean="0"/>
              <a:pPr/>
              <a:t>21</a:t>
            </a:fld>
            <a:endParaRPr dirty="0"/>
          </a:p>
        </p:txBody>
      </p:sp>
    </p:spTree>
    <p:extLst>
      <p:ext uri="{BB962C8B-B14F-4D97-AF65-F5344CB8AC3E}">
        <p14:creationId xmlns:p14="http://schemas.microsoft.com/office/powerpoint/2010/main" val="32640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1038" t="24893"/>
          <a:stretch/>
        </p:blipFill>
        <p:spPr>
          <a:xfrm>
            <a:off x="1" y="-7750"/>
            <a:ext cx="12198350" cy="6865749"/>
          </a:xfrm>
          <a:prstGeom prst="rect">
            <a:avLst/>
          </a:prstGeom>
        </p:spPr>
      </p:pic>
      <p:sp>
        <p:nvSpPr>
          <p:cNvPr id="3" name="Rectangle 2"/>
          <p:cNvSpPr/>
          <p:nvPr/>
        </p:nvSpPr>
        <p:spPr>
          <a:xfrm>
            <a:off x="1" y="-7750"/>
            <a:ext cx="12198350" cy="6857999"/>
          </a:xfrm>
          <a:prstGeom prst="rect">
            <a:avLst/>
          </a:prstGeom>
          <a:solidFill>
            <a:schemeClr val="tx1">
              <a:alpha val="9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734" y="208599"/>
            <a:ext cx="1224144" cy="1331843"/>
          </a:xfrm>
          <a:prstGeom prst="rect">
            <a:avLst/>
          </a:prstGeom>
        </p:spPr>
      </p:pic>
      <p:sp>
        <p:nvSpPr>
          <p:cNvPr id="13" name="Title 4">
            <a:extLst>
              <a:ext uri="{FF2B5EF4-FFF2-40B4-BE49-F238E27FC236}">
                <a16:creationId xmlns:a16="http://schemas.microsoft.com/office/drawing/2014/main" id="{52DFDA53-D6B9-452F-837E-BC6A4C3726E2}"/>
              </a:ext>
            </a:extLst>
          </p:cNvPr>
          <p:cNvSpPr txBox="1">
            <a:spLocks/>
          </p:cNvSpPr>
          <p:nvPr/>
        </p:nvSpPr>
        <p:spPr>
          <a:xfrm>
            <a:off x="3138366" y="3200961"/>
            <a:ext cx="5921620" cy="440576"/>
          </a:xfrm>
          <a:prstGeom prst="rect">
            <a:avLst/>
          </a:prstGeom>
        </p:spPr>
        <p:txBody>
          <a:bodyPr vert="horz" lIns="0" tIns="0" rIns="0" bIns="0" rtlCol="0" anchor="t" anchorCtr="0">
            <a:noAutofit/>
          </a:bodyPr>
          <a:lstStyle>
            <a:lvl1pPr algn="l" defTabSz="913943" rtl="0" eaLnBrk="1" latinLnBrk="0" hangingPunct="1">
              <a:lnSpc>
                <a:spcPct val="85000"/>
              </a:lnSpc>
              <a:spcBef>
                <a:spcPct val="0"/>
              </a:spcBef>
              <a:buNone/>
              <a:defRPr sz="2999" b="1" kern="1200">
                <a:solidFill>
                  <a:srgbClr val="404040"/>
                </a:solidFill>
                <a:latin typeface="+mn-lt"/>
                <a:ea typeface="+mj-ea"/>
                <a:cs typeface="Arial" pitchFamily="34" charset="0"/>
              </a:defRPr>
            </a:lvl1pPr>
          </a:lstStyle>
          <a:p>
            <a:pPr marL="0" marR="0" lvl="0" indent="0" algn="ctr" defTabSz="913943"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E600"/>
                </a:solidFill>
                <a:effectLst/>
                <a:uLnTx/>
                <a:uFillTx/>
                <a:latin typeface="EYInterstate" panose="02000503020000020004" pitchFamily="2" charset="0"/>
                <a:ea typeface="+mj-ea"/>
                <a:cs typeface="Arial" pitchFamily="34" charset="0"/>
              </a:rPr>
              <a:t>Thank you! </a:t>
            </a:r>
          </a:p>
        </p:txBody>
      </p:sp>
    </p:spTree>
    <p:extLst>
      <p:ext uri="{BB962C8B-B14F-4D97-AF65-F5344CB8AC3E}">
        <p14:creationId xmlns:p14="http://schemas.microsoft.com/office/powerpoint/2010/main" val="397647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F09F48A-807B-4066-B5F0-19E5D1272BBB}"/>
              </a:ext>
            </a:extLst>
          </p:cNvPr>
          <p:cNvSpPr/>
          <p:nvPr/>
        </p:nvSpPr>
        <p:spPr>
          <a:xfrm>
            <a:off x="607800" y="3513936"/>
            <a:ext cx="10919205" cy="2502312"/>
          </a:xfrm>
          <a:prstGeom prst="rect">
            <a:avLst/>
          </a:prstGeom>
          <a:solidFill>
            <a:srgbClr val="33333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8" dirty="0">
              <a:solidFill>
                <a:srgbClr val="000000"/>
              </a:solidFill>
              <a:latin typeface="Arial"/>
            </a:endParaRPr>
          </a:p>
        </p:txBody>
      </p:sp>
      <p:sp>
        <p:nvSpPr>
          <p:cNvPr id="2" name="Title 1">
            <a:extLst>
              <a:ext uri="{FF2B5EF4-FFF2-40B4-BE49-F238E27FC236}">
                <a16:creationId xmlns:a16="http://schemas.microsoft.com/office/drawing/2014/main" id="{C47DF669-386B-054B-A3B1-F85497522172}"/>
              </a:ext>
            </a:extLst>
          </p:cNvPr>
          <p:cNvSpPr>
            <a:spLocks noGrp="1"/>
          </p:cNvSpPr>
          <p:nvPr>
            <p:ph type="title"/>
          </p:nvPr>
        </p:nvSpPr>
        <p:spPr/>
        <p:txBody>
          <a:bodyPr/>
          <a:lstStyle/>
          <a:p>
            <a:r>
              <a:rPr lang="en-US" dirty="0"/>
              <a:t>Business Executive Summary – Scope </a:t>
            </a:r>
          </a:p>
        </p:txBody>
      </p:sp>
      <p:sp>
        <p:nvSpPr>
          <p:cNvPr id="14" name="Rectangle 13">
            <a:extLst>
              <a:ext uri="{FF2B5EF4-FFF2-40B4-BE49-F238E27FC236}">
                <a16:creationId xmlns:a16="http://schemas.microsoft.com/office/drawing/2014/main" id="{E9F66930-83B2-4D49-96FD-29E3CBBA825D}"/>
              </a:ext>
            </a:extLst>
          </p:cNvPr>
          <p:cNvSpPr>
            <a:spLocks/>
          </p:cNvSpPr>
          <p:nvPr/>
        </p:nvSpPr>
        <p:spPr>
          <a:xfrm>
            <a:off x="1924860" y="3565474"/>
            <a:ext cx="3570622" cy="279983"/>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00" b="1" dirty="0">
                <a:solidFill>
                  <a:schemeClr val="bg1"/>
                </a:solidFill>
                <a:latin typeface="EYInterstate" panose="02000503020000020004" pitchFamily="2" charset="0"/>
              </a:rPr>
              <a:t>In Scope</a:t>
            </a:r>
          </a:p>
        </p:txBody>
      </p:sp>
      <p:sp>
        <p:nvSpPr>
          <p:cNvPr id="20" name="Rectangle 19">
            <a:extLst>
              <a:ext uri="{FF2B5EF4-FFF2-40B4-BE49-F238E27FC236}">
                <a16:creationId xmlns:a16="http://schemas.microsoft.com/office/drawing/2014/main" id="{E950AB2C-F9D6-3C4F-B66D-68FC73741384}"/>
              </a:ext>
            </a:extLst>
          </p:cNvPr>
          <p:cNvSpPr>
            <a:spLocks/>
          </p:cNvSpPr>
          <p:nvPr/>
        </p:nvSpPr>
        <p:spPr>
          <a:xfrm>
            <a:off x="8096850" y="3543355"/>
            <a:ext cx="3570622" cy="279983"/>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00" b="1" dirty="0">
                <a:solidFill>
                  <a:schemeClr val="bg1"/>
                </a:solidFill>
                <a:latin typeface="EYInterstate" panose="02000503020000020004" pitchFamily="2" charset="0"/>
              </a:rPr>
              <a:t>Out of Scope</a:t>
            </a:r>
          </a:p>
        </p:txBody>
      </p:sp>
      <p:sp>
        <p:nvSpPr>
          <p:cNvPr id="24" name="Rectangle 23">
            <a:extLst>
              <a:ext uri="{FF2B5EF4-FFF2-40B4-BE49-F238E27FC236}">
                <a16:creationId xmlns:a16="http://schemas.microsoft.com/office/drawing/2014/main" id="{3E192182-DB91-8947-AF77-0882F314E75D}"/>
              </a:ext>
            </a:extLst>
          </p:cNvPr>
          <p:cNvSpPr>
            <a:spLocks/>
          </p:cNvSpPr>
          <p:nvPr/>
        </p:nvSpPr>
        <p:spPr>
          <a:xfrm>
            <a:off x="534844" y="678966"/>
            <a:ext cx="1147159" cy="2234345"/>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600" b="1" dirty="0">
                <a:solidFill>
                  <a:schemeClr val="bg1">
                    <a:alpha val="15000"/>
                  </a:schemeClr>
                </a:solidFill>
                <a:latin typeface="EYInterstate" panose="02000503020000020004" pitchFamily="2" charset="0"/>
              </a:rPr>
              <a:t>1</a:t>
            </a:r>
          </a:p>
        </p:txBody>
      </p:sp>
      <p:sp>
        <p:nvSpPr>
          <p:cNvPr id="21" name="Rectangle 20">
            <a:extLst>
              <a:ext uri="{FF2B5EF4-FFF2-40B4-BE49-F238E27FC236}">
                <a16:creationId xmlns:a16="http://schemas.microsoft.com/office/drawing/2014/main" id="{67BA816A-A213-5242-9E51-A7CB14509389}"/>
              </a:ext>
            </a:extLst>
          </p:cNvPr>
          <p:cNvSpPr>
            <a:spLocks/>
          </p:cNvSpPr>
          <p:nvPr/>
        </p:nvSpPr>
        <p:spPr>
          <a:xfrm>
            <a:off x="524078" y="3102434"/>
            <a:ext cx="1147159" cy="2219886"/>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600" b="1" dirty="0">
                <a:solidFill>
                  <a:schemeClr val="bg1">
                    <a:alpha val="15000"/>
                  </a:schemeClr>
                </a:solidFill>
                <a:latin typeface="EYInterstate" panose="02000503020000020004" pitchFamily="2" charset="0"/>
              </a:rPr>
              <a:t>2</a:t>
            </a:r>
          </a:p>
        </p:txBody>
      </p:sp>
      <p:sp>
        <p:nvSpPr>
          <p:cNvPr id="26" name="TextBox 25">
            <a:extLst>
              <a:ext uri="{FF2B5EF4-FFF2-40B4-BE49-F238E27FC236}">
                <a16:creationId xmlns:a16="http://schemas.microsoft.com/office/drawing/2014/main" id="{D6EB773A-C5FE-4529-A396-64CA3CDE7690}"/>
              </a:ext>
            </a:extLst>
          </p:cNvPr>
          <p:cNvSpPr txBox="1"/>
          <p:nvPr/>
        </p:nvSpPr>
        <p:spPr>
          <a:xfrm>
            <a:off x="1873536" y="3815153"/>
            <a:ext cx="4392314" cy="1939859"/>
          </a:xfrm>
          <a:prstGeom prst="rect">
            <a:avLst/>
          </a:prstGeom>
        </p:spPr>
        <p:txBody>
          <a:bodyPr lIns="91440" tIns="45720" rIns="91440" bIns="45720" numCol="1" anchor="t"/>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69545" indent="-169545"/>
            <a:r>
              <a:rPr lang="en-IN" sz="1300" dirty="0">
                <a:latin typeface="EYInterstate Light"/>
              </a:rPr>
              <a:t>Estimate for resource and cloud hosting costs for </a:t>
            </a:r>
            <a:r>
              <a:rPr lang="en-IN" sz="1200" dirty="0">
                <a:latin typeface="EYInterstate Light"/>
              </a:rPr>
              <a:t>QA,UAT and PROD cloud environments.</a:t>
            </a:r>
          </a:p>
          <a:p>
            <a:pPr marL="169545" indent="-169545"/>
            <a:r>
              <a:rPr lang="en-IN" sz="1300" dirty="0">
                <a:latin typeface="EYInterstate Light"/>
              </a:rPr>
              <a:t>CBS RIOT Integration team will perform the build and provisioning activities as per the agreed Infrastructure Architecture Diagram.</a:t>
            </a:r>
          </a:p>
          <a:p>
            <a:pPr marL="0" indent="0">
              <a:buNone/>
            </a:pPr>
            <a:endParaRPr lang="en-IN" sz="1300" dirty="0">
              <a:latin typeface="EYInterstate Light"/>
            </a:endParaRPr>
          </a:p>
          <a:p>
            <a:pPr marL="169545" indent="-169545"/>
            <a:endParaRPr lang="en-IN" sz="1300" dirty="0">
              <a:latin typeface="EYInterstate Light"/>
            </a:endParaRPr>
          </a:p>
          <a:p>
            <a:pPr marL="169545" indent="-169545"/>
            <a:endParaRPr lang="en-US" sz="1300" dirty="0"/>
          </a:p>
        </p:txBody>
      </p:sp>
      <p:sp>
        <p:nvSpPr>
          <p:cNvPr id="27" name="TextBox 26">
            <a:extLst>
              <a:ext uri="{FF2B5EF4-FFF2-40B4-BE49-F238E27FC236}">
                <a16:creationId xmlns:a16="http://schemas.microsoft.com/office/drawing/2014/main" id="{5723D15A-3582-4231-A9FB-4C4FBDBF62B7}"/>
              </a:ext>
            </a:extLst>
          </p:cNvPr>
          <p:cNvSpPr txBox="1"/>
          <p:nvPr/>
        </p:nvSpPr>
        <p:spPr>
          <a:xfrm>
            <a:off x="7532459" y="3895813"/>
            <a:ext cx="4486497" cy="1232914"/>
          </a:xfrm>
          <a:prstGeom prst="rect">
            <a:avLst/>
          </a:prstGeom>
        </p:spPr>
        <p:txBody>
          <a:bodyPr numCol="1"/>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69863" indent="-169863"/>
            <a:endParaRPr lang="en-US" sz="1400" dirty="0"/>
          </a:p>
        </p:txBody>
      </p:sp>
      <p:sp>
        <p:nvSpPr>
          <p:cNvPr id="60" name="Pentagon 31">
            <a:extLst>
              <a:ext uri="{FF2B5EF4-FFF2-40B4-BE49-F238E27FC236}">
                <a16:creationId xmlns:a16="http://schemas.microsoft.com/office/drawing/2014/main" id="{FDE63E65-33AA-4358-B66E-DB454A5E1A42}"/>
              </a:ext>
            </a:extLst>
          </p:cNvPr>
          <p:cNvSpPr/>
          <p:nvPr/>
        </p:nvSpPr>
        <p:spPr>
          <a:xfrm>
            <a:off x="609918" y="3140848"/>
            <a:ext cx="10946616" cy="342534"/>
          </a:xfrm>
          <a:prstGeom prst="homePlate">
            <a:avLst>
              <a:gd name="adj" fmla="val 9271"/>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000000"/>
              </a:solidFill>
              <a:latin typeface="Arial"/>
            </a:endParaRPr>
          </a:p>
        </p:txBody>
      </p:sp>
      <p:cxnSp>
        <p:nvCxnSpPr>
          <p:cNvPr id="40" name="Straight Connector 39">
            <a:extLst>
              <a:ext uri="{FF2B5EF4-FFF2-40B4-BE49-F238E27FC236}">
                <a16:creationId xmlns:a16="http://schemas.microsoft.com/office/drawing/2014/main" id="{21F00D02-B867-4D1B-BF00-59B2B02E189F}"/>
              </a:ext>
            </a:extLst>
          </p:cNvPr>
          <p:cNvCxnSpPr>
            <a:cxnSpLocks/>
          </p:cNvCxnSpPr>
          <p:nvPr/>
        </p:nvCxnSpPr>
        <p:spPr>
          <a:xfrm>
            <a:off x="6520829" y="3638375"/>
            <a:ext cx="0" cy="2110788"/>
          </a:xfrm>
          <a:prstGeom prst="line">
            <a:avLst/>
          </a:prstGeom>
          <a:ln w="9525">
            <a:solidFill>
              <a:srgbClr val="FFFFFF"/>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859C968-C6E2-4CE6-95C8-C35C6EF418AE}"/>
              </a:ext>
            </a:extLst>
          </p:cNvPr>
          <p:cNvSpPr>
            <a:spLocks/>
          </p:cNvSpPr>
          <p:nvPr/>
        </p:nvSpPr>
        <p:spPr>
          <a:xfrm>
            <a:off x="6694722" y="3176487"/>
            <a:ext cx="1147159" cy="2197437"/>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600" b="1" dirty="0">
                <a:solidFill>
                  <a:schemeClr val="bg1">
                    <a:alpha val="15000"/>
                  </a:schemeClr>
                </a:solidFill>
                <a:latin typeface="EYInterstate" panose="02000503020000020004" pitchFamily="2" charset="0"/>
              </a:rPr>
              <a:t>3</a:t>
            </a:r>
          </a:p>
        </p:txBody>
      </p:sp>
      <p:sp>
        <p:nvSpPr>
          <p:cNvPr id="42" name="Rectangle 41">
            <a:extLst>
              <a:ext uri="{FF2B5EF4-FFF2-40B4-BE49-F238E27FC236}">
                <a16:creationId xmlns:a16="http://schemas.microsoft.com/office/drawing/2014/main" id="{375E7AF0-88EA-4317-8772-244DA1DC0B8D}"/>
              </a:ext>
            </a:extLst>
          </p:cNvPr>
          <p:cNvSpPr>
            <a:spLocks/>
          </p:cNvSpPr>
          <p:nvPr/>
        </p:nvSpPr>
        <p:spPr>
          <a:xfrm>
            <a:off x="2077260" y="946649"/>
            <a:ext cx="3570622" cy="279983"/>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00" b="1" dirty="0">
                <a:solidFill>
                  <a:schemeClr val="bg1"/>
                </a:solidFill>
                <a:latin typeface="EYInterstate" panose="02000503020000020004" pitchFamily="2" charset="0"/>
              </a:rPr>
              <a:t>Problem Definition</a:t>
            </a:r>
          </a:p>
        </p:txBody>
      </p:sp>
      <p:sp>
        <p:nvSpPr>
          <p:cNvPr id="63" name="Content Placeholder 2">
            <a:extLst>
              <a:ext uri="{FF2B5EF4-FFF2-40B4-BE49-F238E27FC236}">
                <a16:creationId xmlns:a16="http://schemas.microsoft.com/office/drawing/2014/main" id="{4661FF9E-AA4B-4979-9BA3-CBFAB607674A}"/>
              </a:ext>
            </a:extLst>
          </p:cNvPr>
          <p:cNvSpPr txBox="1">
            <a:spLocks/>
          </p:cNvSpPr>
          <p:nvPr/>
        </p:nvSpPr>
        <p:spPr>
          <a:xfrm>
            <a:off x="1873535" y="1443579"/>
            <a:ext cx="9683000" cy="1307267"/>
          </a:xfrm>
          <a:prstGeom prst="rect">
            <a:avLst/>
          </a:prstGeom>
        </p:spPr>
        <p:txBody>
          <a:bodyPr lIns="91440" tIns="45720" rIns="91440" bIns="4572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19" name="TextBox 18">
            <a:extLst>
              <a:ext uri="{FF2B5EF4-FFF2-40B4-BE49-F238E27FC236}">
                <a16:creationId xmlns:a16="http://schemas.microsoft.com/office/drawing/2014/main" id="{48806486-798C-40DF-A8D2-2C56DFC52D1B}"/>
              </a:ext>
            </a:extLst>
          </p:cNvPr>
          <p:cNvSpPr txBox="1"/>
          <p:nvPr/>
        </p:nvSpPr>
        <p:spPr>
          <a:xfrm>
            <a:off x="7962281" y="3835746"/>
            <a:ext cx="3885021" cy="2197435"/>
          </a:xfrm>
          <a:prstGeom prst="rect">
            <a:avLst/>
          </a:prstGeom>
        </p:spPr>
        <p:txBody>
          <a:bodyPr numCol="1"/>
          <a:lstStyle>
            <a:defPPr>
              <a:defRPr lang="en-US"/>
            </a:defPPr>
            <a:lvl1pPr marL="356616" indent="-356616">
              <a:spcBef>
                <a:spcPct val="20000"/>
              </a:spcBef>
              <a:buClr>
                <a:schemeClr val="tx2"/>
              </a:buClr>
              <a:buSzPct val="110000"/>
              <a:buFont typeface="EYInterstate Light" panose="02000506000000020004" pitchFamily="2" charset="0"/>
              <a:buChar char="•"/>
              <a:defRPr sz="2000">
                <a:solidFill>
                  <a:schemeClr val="bg1"/>
                </a:solidFill>
                <a:latin typeface="EYInterstate Light" panose="02000506000000020004" pitchFamily="2" charset="0"/>
              </a:defRPr>
            </a:lvl1pPr>
            <a:lvl2pPr marL="713232" lvl="1" indent="-356616">
              <a:spcBef>
                <a:spcPct val="20000"/>
              </a:spcBef>
              <a:buClr>
                <a:schemeClr val="tx2"/>
              </a:buClr>
              <a:buSzPct val="110000"/>
              <a:buFont typeface="EYInterstate Light" panose="02000506000000020004" pitchFamily="2" charset="0"/>
              <a:buChar char="•"/>
              <a:defRPr>
                <a:solidFill>
                  <a:schemeClr val="bg1"/>
                </a:solidFill>
                <a:latin typeface="EYInterstate Light" panose="02000506000000020004" pitchFamily="2" charset="0"/>
              </a:defRPr>
            </a:lvl2pPr>
            <a:lvl3pPr marL="1069848" lvl="2"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3pPr>
            <a:lvl4pPr marL="1426464" lvl="3" indent="-356616">
              <a:spcBef>
                <a:spcPct val="20000"/>
              </a:spcBef>
              <a:buClr>
                <a:schemeClr val="tx2"/>
              </a:buClr>
              <a:buSzPct val="110000"/>
              <a:buFont typeface="EYInterstate Light" panose="02000506000000020004" pitchFamily="2" charset="0"/>
              <a:buChar char="•"/>
              <a:defRPr sz="1400">
                <a:solidFill>
                  <a:schemeClr val="bg1"/>
                </a:solidFill>
                <a:latin typeface="EYInterstate Light" panose="02000506000000020004" pitchFamily="2" charset="0"/>
              </a:defRPr>
            </a:lvl4pPr>
            <a:lvl5pPr marL="1783080" lvl="4" indent="-356616">
              <a:spcBef>
                <a:spcPct val="20000"/>
              </a:spcBef>
              <a:buClr>
                <a:schemeClr val="tx2"/>
              </a:buClr>
              <a:buSzPct val="110000"/>
              <a:buFont typeface="EYInterstate Light" panose="02000506000000020004" pitchFamily="2" charset="0"/>
              <a:buChar char="•"/>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69863" indent="-169863"/>
            <a:r>
              <a:rPr lang="en-IN" sz="1300" dirty="0"/>
              <a:t>Application Development, Configuration, Deployment and Support</a:t>
            </a:r>
          </a:p>
          <a:p>
            <a:pPr marL="169863" indent="-169863"/>
            <a:r>
              <a:rPr lang="en-IN" sz="1300" dirty="0"/>
              <a:t>Azure Data Factory (ADF) Deployment</a:t>
            </a:r>
          </a:p>
          <a:p>
            <a:pPr marL="169863" indent="-169863"/>
            <a:r>
              <a:rPr lang="en-IN" sz="1300" dirty="0"/>
              <a:t>Application License Procurement</a:t>
            </a:r>
          </a:p>
          <a:p>
            <a:pPr marL="169863" indent="-169863"/>
            <a:r>
              <a:rPr lang="en-IN" sz="1300" dirty="0"/>
              <a:t>Application integration </a:t>
            </a:r>
          </a:p>
          <a:p>
            <a:pPr marL="169863" indent="-169863"/>
            <a:r>
              <a:rPr lang="en-IN" sz="1300" dirty="0"/>
              <a:t>Data Migration</a:t>
            </a:r>
          </a:p>
          <a:p>
            <a:pPr marL="169863" indent="-169863"/>
            <a:r>
              <a:rPr lang="en-IN" sz="1300" dirty="0">
                <a:latin typeface="EYInterstate Light"/>
              </a:rPr>
              <a:t>Repeatability/Pipeline</a:t>
            </a:r>
            <a:endParaRPr lang="en-IN" sz="1300" dirty="0"/>
          </a:p>
          <a:p>
            <a:pPr marL="169863" indent="-169863"/>
            <a:r>
              <a:rPr lang="en-IN" sz="1300" dirty="0"/>
              <a:t>InfoSec/PIA/BIA cost are to be included as a Part of PM/SDM efforts accordingly</a:t>
            </a:r>
          </a:p>
          <a:p>
            <a:pPr marL="169863" indent="-169863"/>
            <a:endParaRPr lang="en-US" sz="1300" dirty="0"/>
          </a:p>
        </p:txBody>
      </p:sp>
      <p:sp>
        <p:nvSpPr>
          <p:cNvPr id="22" name="Content Placeholder 2">
            <a:extLst>
              <a:ext uri="{FF2B5EF4-FFF2-40B4-BE49-F238E27FC236}">
                <a16:creationId xmlns:a16="http://schemas.microsoft.com/office/drawing/2014/main" id="{96548B11-F926-4062-AFD9-CEFE101354A6}"/>
              </a:ext>
            </a:extLst>
          </p:cNvPr>
          <p:cNvSpPr txBox="1">
            <a:spLocks/>
          </p:cNvSpPr>
          <p:nvPr/>
        </p:nvSpPr>
        <p:spPr>
          <a:xfrm>
            <a:off x="1787702" y="1163747"/>
            <a:ext cx="9798613" cy="2096034"/>
          </a:xfrm>
          <a:prstGeom prst="rect">
            <a:avLst/>
          </a:prstGeom>
        </p:spPr>
        <p:txBody>
          <a:bodyPr lIns="91440" tIns="45720" rIns="91440" bIns="4572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235" indent="-356235" algn="just"/>
            <a:r>
              <a:rPr lang="en-IN" sz="1400" dirty="0">
                <a:latin typeface="EYInterstate Light"/>
              </a:rPr>
              <a:t>MENA Rewards Portal is an one stop solution for the rewards team to manage the business processes/activities for the employees to understand total value of the organization is offering to them. Currently all activities managed by MENA rewards team are done using excel/local repositories and using multiple systems manually. Business require a consolidated portal for handling the above process and the team would like to host this solution in EY’s Azure Cloud Platform. The engagement team would like to deploy their QA/UAT/PROD solutions in Azure. </a:t>
            </a:r>
          </a:p>
          <a:p>
            <a:pPr marL="356235" indent="-356235"/>
            <a:r>
              <a:rPr lang="en-IN" sz="1600" b="1" dirty="0">
                <a:latin typeface="EYInterstate" panose="02000503020000020004" pitchFamily="2" charset="0"/>
              </a:rPr>
              <a:t>Team activity:</a:t>
            </a:r>
          </a:p>
          <a:p>
            <a:pPr marL="712851" lvl="1" indent="-356235"/>
            <a:r>
              <a:rPr lang="en-IN" sz="1400" dirty="0">
                <a:latin typeface="EYInterstate Light"/>
              </a:rPr>
              <a:t>Prepare cost estimation for this solution based on the existing IAD.</a:t>
            </a:r>
          </a:p>
          <a:p>
            <a:pPr marL="712851" lvl="1" indent="-356235"/>
            <a:r>
              <a:rPr lang="en-IN" sz="1400" dirty="0">
                <a:latin typeface="EYInterstate Light"/>
              </a:rPr>
              <a:t>Deploy Azure resources as per the IAD for QA,UAT and PROD Environments.</a:t>
            </a:r>
          </a:p>
          <a:p>
            <a:pPr marL="356616" lvl="1" indent="0">
              <a:buNone/>
            </a:pPr>
            <a:endParaRPr lang="en-IN" sz="1200" dirty="0">
              <a:latin typeface="EYInterstate Light"/>
            </a:endParaRPr>
          </a:p>
        </p:txBody>
      </p:sp>
      <p:sp>
        <p:nvSpPr>
          <p:cNvPr id="23" name="Line 11">
            <a:extLst>
              <a:ext uri="{FF2B5EF4-FFF2-40B4-BE49-F238E27FC236}">
                <a16:creationId xmlns:a16="http://schemas.microsoft.com/office/drawing/2014/main" id="{D6365CA2-2FDF-439A-9E91-7CD668255619}"/>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25" name="Date Placeholder 1">
            <a:extLst>
              <a:ext uri="{FF2B5EF4-FFF2-40B4-BE49-F238E27FC236}">
                <a16:creationId xmlns:a16="http://schemas.microsoft.com/office/drawing/2014/main" id="{57CAA77F-859B-4CFD-99D4-8EB7EDB3771D}"/>
              </a:ext>
            </a:extLst>
          </p:cNvPr>
          <p:cNvSpPr>
            <a:spLocks noGrp="1"/>
          </p:cNvSpPr>
          <p:nvPr>
            <p:ph type="dt" sz="half" idx="19"/>
          </p:nvPr>
        </p:nvSpPr>
        <p:spPr>
          <a:xfrm>
            <a:off x="1428928" y="6471244"/>
            <a:ext cx="1191258" cy="180000"/>
          </a:xfrm>
        </p:spPr>
        <p:txBody>
          <a:bodyPr/>
          <a:lstStyle/>
          <a:p>
            <a:fld id="{43DD046A-9C7C-4E63-823E-4BA06C0454B2}" type="datetime1">
              <a:rPr lang="en-US" smtClean="0"/>
              <a:t>11/23/2021</a:t>
            </a:fld>
            <a:endParaRPr lang="en-IN" dirty="0"/>
          </a:p>
        </p:txBody>
      </p:sp>
      <p:sp>
        <p:nvSpPr>
          <p:cNvPr id="30" name="Footer Placeholder 9">
            <a:extLst>
              <a:ext uri="{FF2B5EF4-FFF2-40B4-BE49-F238E27FC236}">
                <a16:creationId xmlns:a16="http://schemas.microsoft.com/office/drawing/2014/main" id="{D5C51025-7E6B-4AEF-BD02-5E8803C36AB8}"/>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12950B21-7039-4EDD-B251-AFA0EF1474D3}"/>
              </a:ext>
            </a:extLst>
          </p:cNvPr>
          <p:cNvSpPr>
            <a:spLocks noGrp="1"/>
          </p:cNvSpPr>
          <p:nvPr>
            <p:ph type="sldNum" sz="quarter" idx="21"/>
          </p:nvPr>
        </p:nvSpPr>
        <p:spPr/>
        <p:txBody>
          <a:bodyPr/>
          <a:lstStyle/>
          <a:p>
            <a:r>
              <a:rPr lang="en-GB"/>
              <a:t>Page </a:t>
            </a:r>
            <a:fld id="{F1BC30E3-FFE5-4B91-AA19-87A149EBB9EE}" type="slidenum">
              <a:rPr smtClean="0"/>
              <a:pPr/>
              <a:t>3</a:t>
            </a:fld>
            <a:endParaRPr dirty="0"/>
          </a:p>
        </p:txBody>
      </p:sp>
    </p:spTree>
    <p:extLst>
      <p:ext uri="{BB962C8B-B14F-4D97-AF65-F5344CB8AC3E}">
        <p14:creationId xmlns:p14="http://schemas.microsoft.com/office/powerpoint/2010/main" val="259897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CFB0C-B59A-6C40-B0BE-B3AFBA3B9BCF}"/>
              </a:ext>
            </a:extLst>
          </p:cNvPr>
          <p:cNvSpPr>
            <a:spLocks noGrp="1"/>
          </p:cNvSpPr>
          <p:nvPr>
            <p:ph type="title"/>
          </p:nvPr>
        </p:nvSpPr>
        <p:spPr>
          <a:xfrm>
            <a:off x="609918" y="294200"/>
            <a:ext cx="10978515" cy="590400"/>
          </a:xfrm>
        </p:spPr>
        <p:txBody>
          <a:bodyPr/>
          <a:lstStyle/>
          <a:p>
            <a:r>
              <a:rPr lang="en-US" dirty="0"/>
              <a:t>Business Executive Summary –  Cost &amp; Timelines</a:t>
            </a:r>
          </a:p>
        </p:txBody>
      </p:sp>
      <p:grpSp>
        <p:nvGrpSpPr>
          <p:cNvPr id="15" name="Group 14">
            <a:extLst>
              <a:ext uri="{FF2B5EF4-FFF2-40B4-BE49-F238E27FC236}">
                <a16:creationId xmlns:a16="http://schemas.microsoft.com/office/drawing/2014/main" id="{B75A0C42-F215-4DC6-849E-84867EA491E7}"/>
              </a:ext>
            </a:extLst>
          </p:cNvPr>
          <p:cNvGrpSpPr/>
          <p:nvPr/>
        </p:nvGrpSpPr>
        <p:grpSpPr>
          <a:xfrm>
            <a:off x="374575" y="3211467"/>
            <a:ext cx="11215762" cy="365476"/>
            <a:chOff x="1807518" y="1078640"/>
            <a:chExt cx="9757986" cy="365476"/>
          </a:xfrm>
        </p:grpSpPr>
        <p:sp>
          <p:nvSpPr>
            <p:cNvPr id="32" name="Pentagon 31">
              <a:extLst>
                <a:ext uri="{FF2B5EF4-FFF2-40B4-BE49-F238E27FC236}">
                  <a16:creationId xmlns:a16="http://schemas.microsoft.com/office/drawing/2014/main" id="{0970C617-4ADE-4546-B2C2-C10425F50CF5}"/>
                </a:ext>
              </a:extLst>
            </p:cNvPr>
            <p:cNvSpPr/>
            <p:nvPr/>
          </p:nvSpPr>
          <p:spPr>
            <a:xfrm>
              <a:off x="1859034" y="1078640"/>
              <a:ext cx="9706470" cy="365476"/>
            </a:xfrm>
            <a:prstGeom prst="homePlate">
              <a:avLst/>
            </a:prstGeom>
            <a:solidFill>
              <a:schemeClr val="tx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000000"/>
                </a:solidFill>
                <a:latin typeface="Arial"/>
              </a:endParaRPr>
            </a:p>
          </p:txBody>
        </p:sp>
        <p:sp>
          <p:nvSpPr>
            <p:cNvPr id="33" name="Title 6">
              <a:extLst>
                <a:ext uri="{FF2B5EF4-FFF2-40B4-BE49-F238E27FC236}">
                  <a16:creationId xmlns:a16="http://schemas.microsoft.com/office/drawing/2014/main" id="{717E6CE6-A0D7-2A49-AD97-16716041BCC1}"/>
                </a:ext>
              </a:extLst>
            </p:cNvPr>
            <p:cNvSpPr txBox="1">
              <a:spLocks/>
            </p:cNvSpPr>
            <p:nvPr/>
          </p:nvSpPr>
          <p:spPr>
            <a:xfrm>
              <a:off x="1807518" y="1134230"/>
              <a:ext cx="9706470" cy="287019"/>
            </a:xfrm>
            <a:prstGeom prst="rect">
              <a:avLst/>
            </a:prstGeom>
          </p:spPr>
          <p:txBody>
            <a:bodyPr lIns="274320" anchor="ctr"/>
            <a:lstStyle>
              <a:lvl1pPr algn="l" defTabSz="914400" rtl="0" eaLnBrk="1" latinLnBrk="0" hangingPunct="1">
                <a:lnSpc>
                  <a:spcPct val="85000"/>
                </a:lnSpc>
                <a:spcBef>
                  <a:spcPct val="0"/>
                </a:spcBef>
                <a:buNone/>
                <a:defRPr sz="3000" b="1" kern="1200">
                  <a:solidFill>
                    <a:schemeClr val="tx1"/>
                  </a:solidFill>
                  <a:latin typeface="+mj-lt"/>
                  <a:ea typeface="+mj-ea"/>
                  <a:cs typeface="+mj-cs"/>
                </a:defRPr>
              </a:lvl1pPr>
            </a:lstStyle>
            <a:p>
              <a:pPr algn="ctr" defTabSz="913943"/>
              <a:r>
                <a:rPr lang="en-US" sz="1600" dirty="0">
                  <a:solidFill>
                    <a:schemeClr val="bg1"/>
                  </a:solidFill>
                  <a:latin typeface="EYInterstate" panose="02000503020000020004" pitchFamily="2" charset="0"/>
                  <a:ea typeface="+mn-ea"/>
                  <a:cs typeface="+mn-cs"/>
                </a:rPr>
                <a:t>Timeline</a:t>
              </a:r>
            </a:p>
          </p:txBody>
        </p:sp>
      </p:grpSp>
      <p:sp>
        <p:nvSpPr>
          <p:cNvPr id="55" name="Rectangle 54">
            <a:extLst>
              <a:ext uri="{FF2B5EF4-FFF2-40B4-BE49-F238E27FC236}">
                <a16:creationId xmlns:a16="http://schemas.microsoft.com/office/drawing/2014/main" id="{DFE47B3B-7E7D-4FEB-8007-D4FADBE70386}"/>
              </a:ext>
            </a:extLst>
          </p:cNvPr>
          <p:cNvSpPr>
            <a:spLocks/>
          </p:cNvSpPr>
          <p:nvPr/>
        </p:nvSpPr>
        <p:spPr>
          <a:xfrm>
            <a:off x="530275" y="3916835"/>
            <a:ext cx="1147159" cy="2219886"/>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600" b="1" dirty="0">
                <a:solidFill>
                  <a:schemeClr val="bg1">
                    <a:alpha val="15000"/>
                  </a:schemeClr>
                </a:solidFill>
                <a:latin typeface="EYInterstate" panose="02000503020000020004" pitchFamily="2" charset="0"/>
              </a:rPr>
              <a:t>5</a:t>
            </a:r>
          </a:p>
        </p:txBody>
      </p:sp>
      <p:sp>
        <p:nvSpPr>
          <p:cNvPr id="40" name="Content Placeholder 2">
            <a:extLst>
              <a:ext uri="{FF2B5EF4-FFF2-40B4-BE49-F238E27FC236}">
                <a16:creationId xmlns:a16="http://schemas.microsoft.com/office/drawing/2014/main" id="{D9A9F716-83CF-4D3A-A321-26D99B9CBF2E}"/>
              </a:ext>
            </a:extLst>
          </p:cNvPr>
          <p:cNvSpPr txBox="1">
            <a:spLocks/>
          </p:cNvSpPr>
          <p:nvPr/>
        </p:nvSpPr>
        <p:spPr>
          <a:xfrm>
            <a:off x="1839817" y="3576518"/>
            <a:ext cx="9920227" cy="413469"/>
          </a:xfrm>
          <a:prstGeom prst="rect">
            <a:avLst/>
          </a:prstGeom>
        </p:spPr>
        <p:txBody>
          <a:bodyPr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Project Duration</a:t>
            </a:r>
            <a:r>
              <a:rPr lang="en-US" sz="1100" dirty="0"/>
              <a:t>  (KEY DELIVERABLES / MILESTONES)</a:t>
            </a:r>
          </a:p>
          <a:p>
            <a:pPr lvl="1"/>
            <a:endParaRPr lang="en-US" sz="1100" dirty="0"/>
          </a:p>
          <a:p>
            <a:pPr lvl="1"/>
            <a:endParaRPr lang="en-US" sz="1100" dirty="0"/>
          </a:p>
          <a:p>
            <a:pPr lvl="1"/>
            <a:endParaRPr lang="en-US" sz="1100" dirty="0"/>
          </a:p>
          <a:p>
            <a:pPr lvl="1"/>
            <a:endParaRPr lang="en-US" sz="1100" dirty="0"/>
          </a:p>
          <a:p>
            <a:pPr lvl="1"/>
            <a:endParaRPr lang="en-US" sz="1100" dirty="0"/>
          </a:p>
          <a:p>
            <a:pPr marL="0" indent="0">
              <a:buNone/>
            </a:pPr>
            <a:endParaRPr lang="en-US" sz="1200" dirty="0"/>
          </a:p>
        </p:txBody>
      </p:sp>
      <p:graphicFrame>
        <p:nvGraphicFramePr>
          <p:cNvPr id="42" name="Table 41">
            <a:extLst>
              <a:ext uri="{FF2B5EF4-FFF2-40B4-BE49-F238E27FC236}">
                <a16:creationId xmlns:a16="http://schemas.microsoft.com/office/drawing/2014/main" id="{255FF678-3E8F-4E83-A9BB-F1DC4E203AFF}"/>
              </a:ext>
            </a:extLst>
          </p:cNvPr>
          <p:cNvGraphicFramePr>
            <a:graphicFrameLocks noGrp="1"/>
          </p:cNvGraphicFramePr>
          <p:nvPr>
            <p:extLst>
              <p:ext uri="{D42A27DB-BD31-4B8C-83A1-F6EECF244321}">
                <p14:modId xmlns:p14="http://schemas.microsoft.com/office/powerpoint/2010/main" val="631155913"/>
              </p:ext>
            </p:extLst>
          </p:nvPr>
        </p:nvGraphicFramePr>
        <p:xfrm>
          <a:off x="1927028" y="3914487"/>
          <a:ext cx="9663309" cy="1676400"/>
        </p:xfrm>
        <a:graphic>
          <a:graphicData uri="http://schemas.openxmlformats.org/drawingml/2006/table">
            <a:tbl>
              <a:tblPr firstRow="1" bandRow="1">
                <a:tableStyleId>{8EC20E35-A176-4012-BC5E-935CFFF8708E}</a:tableStyleId>
              </a:tblPr>
              <a:tblGrid>
                <a:gridCol w="303238">
                  <a:extLst>
                    <a:ext uri="{9D8B030D-6E8A-4147-A177-3AD203B41FA5}">
                      <a16:colId xmlns:a16="http://schemas.microsoft.com/office/drawing/2014/main" val="494417995"/>
                    </a:ext>
                  </a:extLst>
                </a:gridCol>
                <a:gridCol w="1736410">
                  <a:extLst>
                    <a:ext uri="{9D8B030D-6E8A-4147-A177-3AD203B41FA5}">
                      <a16:colId xmlns:a16="http://schemas.microsoft.com/office/drawing/2014/main" val="20000"/>
                    </a:ext>
                  </a:extLst>
                </a:gridCol>
                <a:gridCol w="4371883">
                  <a:extLst>
                    <a:ext uri="{9D8B030D-6E8A-4147-A177-3AD203B41FA5}">
                      <a16:colId xmlns:a16="http://schemas.microsoft.com/office/drawing/2014/main" val="20001"/>
                    </a:ext>
                  </a:extLst>
                </a:gridCol>
                <a:gridCol w="932138">
                  <a:extLst>
                    <a:ext uri="{9D8B030D-6E8A-4147-A177-3AD203B41FA5}">
                      <a16:colId xmlns:a16="http://schemas.microsoft.com/office/drawing/2014/main" val="20002"/>
                    </a:ext>
                  </a:extLst>
                </a:gridCol>
                <a:gridCol w="2319640">
                  <a:extLst>
                    <a:ext uri="{9D8B030D-6E8A-4147-A177-3AD203B41FA5}">
                      <a16:colId xmlns:a16="http://schemas.microsoft.com/office/drawing/2014/main" val="865423823"/>
                    </a:ext>
                  </a:extLst>
                </a:gridCol>
              </a:tblGrid>
              <a:tr h="271901">
                <a:tc>
                  <a:txBody>
                    <a:bodyPr/>
                    <a:lstStyle/>
                    <a:p>
                      <a:r>
                        <a:rPr lang="en-US" sz="1200" dirty="0">
                          <a:solidFill>
                            <a:schemeClr val="tx1"/>
                          </a:solidFill>
                        </a:rPr>
                        <a:t>#</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200" dirty="0">
                          <a:solidFill>
                            <a:srgbClr val="000000"/>
                          </a:solidFill>
                        </a:rPr>
                        <a:t>Milestone</a:t>
                      </a:r>
                      <a:endParaRPr lang="en-US" sz="1200" dirty="0">
                        <a:solidFill>
                          <a:schemeClr val="tx1"/>
                        </a:solidFill>
                      </a:endParaRP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200" dirty="0">
                          <a:solidFill>
                            <a:srgbClr val="000000"/>
                          </a:solidFill>
                        </a:rPr>
                        <a:t>Description</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200" dirty="0">
                          <a:solidFill>
                            <a:srgbClr val="000000"/>
                          </a:solidFill>
                        </a:rPr>
                        <a:t>Core (Y/N)</a:t>
                      </a:r>
                    </a:p>
                  </a:txBody>
                  <a:tcPr>
                    <a:lnB w="3175" cap="flat" cmpd="sng" algn="ctr">
                      <a:solidFill>
                        <a:schemeClr val="bg1"/>
                      </a:solidFill>
                      <a:prstDash val="solid"/>
                      <a:round/>
                      <a:headEnd type="none" w="med" len="med"/>
                      <a:tailEnd type="none" w="med" len="med"/>
                    </a:lnB>
                    <a:solidFill>
                      <a:srgbClr val="FFE600"/>
                    </a:solidFill>
                  </a:tcPr>
                </a:tc>
                <a:tc>
                  <a:txBody>
                    <a:bodyPr/>
                    <a:lstStyle/>
                    <a:p>
                      <a:r>
                        <a:rPr lang="en-US" sz="1200" dirty="0">
                          <a:solidFill>
                            <a:srgbClr val="000000"/>
                          </a:solidFill>
                        </a:rPr>
                        <a:t>Duration non-concurrent</a:t>
                      </a:r>
                    </a:p>
                  </a:txBody>
                  <a:tcPr>
                    <a:lnB w="3175" cap="flat" cmpd="sng" algn="ctr">
                      <a:solidFill>
                        <a:schemeClr val="bg1"/>
                      </a:solidFill>
                      <a:prstDash val="solid"/>
                      <a:round/>
                      <a:headEnd type="none" w="med" len="med"/>
                      <a:tailEnd type="none" w="med" len="med"/>
                    </a:lnB>
                    <a:solidFill>
                      <a:srgbClr val="FFE600"/>
                    </a:solidFill>
                  </a:tcPr>
                </a:tc>
                <a:extLst>
                  <a:ext uri="{0D108BD9-81ED-4DB2-BD59-A6C34878D82A}">
                    <a16:rowId xmlns:a16="http://schemas.microsoft.com/office/drawing/2014/main" val="10000"/>
                  </a:ext>
                </a:extLst>
              </a:tr>
              <a:tr h="392747">
                <a:tc>
                  <a:txBody>
                    <a:bodyPr/>
                    <a:lstStyle/>
                    <a:p>
                      <a:r>
                        <a:rPr lang="en-US" sz="1000" b="0" dirty="0">
                          <a:solidFill>
                            <a:schemeClr val="bg1"/>
                          </a:solidFill>
                          <a:latin typeface="+mn-lt"/>
                        </a:rPr>
                        <a:t>1</a:t>
                      </a: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50" b="0" i="0" u="none" strike="noStrike" kern="1200" dirty="0">
                          <a:solidFill>
                            <a:schemeClr val="bg1"/>
                          </a:solidFill>
                          <a:effectLst/>
                          <a:latin typeface="+mn-lt"/>
                        </a:rPr>
                        <a:t>Initiation/Planning</a:t>
                      </a:r>
                      <a:endParaRPr lang="en-US" sz="1800" b="0" i="0" u="none" strike="noStrike" dirty="0">
                        <a:solidFill>
                          <a:schemeClr val="bg1"/>
                        </a:solidFill>
                        <a:effectLst/>
                        <a:latin typeface="+mn-lt"/>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IN" sz="1000" b="0" i="0" u="none" strike="noStrike" kern="1200" dirty="0">
                          <a:solidFill>
                            <a:schemeClr val="bg1"/>
                          </a:solidFill>
                          <a:effectLst/>
                          <a:latin typeface="+mn-lt"/>
                        </a:rPr>
                        <a:t>Scope, requirements, various process approvals (PIA, BIA, InfoSec, etc.) and architecture approved</a:t>
                      </a:r>
                      <a:endParaRPr lang="en-IN" sz="1800" b="0" i="0" u="none" strike="noStrike" dirty="0">
                        <a:solidFill>
                          <a:schemeClr val="bg1"/>
                        </a:solidFill>
                        <a:effectLst/>
                        <a:latin typeface="+mn-lt"/>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Yes</a:t>
                      </a:r>
                      <a:endParaRPr lang="en-US" sz="1800" b="0" i="0" u="none" strike="noStrike" dirty="0">
                        <a:solidFill>
                          <a:schemeClr val="bg1"/>
                        </a:solidFill>
                        <a:effectLst/>
                        <a:latin typeface="+mn-lt"/>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NA</a:t>
                      </a:r>
                      <a:endParaRPr lang="en-US" sz="1800" b="0" i="0" u="none" strike="noStrike" dirty="0">
                        <a:solidFill>
                          <a:schemeClr val="bg1"/>
                        </a:solidFill>
                        <a:effectLst/>
                        <a:latin typeface="+mn-lt"/>
                      </a:endParaRPr>
                    </a:p>
                  </a:txBody>
                  <a:tcPr>
                    <a:lnT w="3175"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249243">
                <a:tc>
                  <a:txBody>
                    <a:bodyPr/>
                    <a:lstStyle/>
                    <a:p>
                      <a:r>
                        <a:rPr lang="en-US" sz="1000" b="0" dirty="0">
                          <a:solidFill>
                            <a:schemeClr val="bg1"/>
                          </a:solidFill>
                          <a:latin typeface="+mn-lt"/>
                        </a:rPr>
                        <a:t>2</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50" b="0" i="0" u="none" strike="noStrike" kern="1200" dirty="0">
                          <a:solidFill>
                            <a:schemeClr val="bg1"/>
                          </a:solidFill>
                          <a:effectLst/>
                          <a:latin typeface="+mn-lt"/>
                        </a:rPr>
                        <a:t>Build</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IN" sz="1000" b="0" i="0" u="none" strike="noStrike" kern="1200" dirty="0">
                          <a:solidFill>
                            <a:schemeClr val="bg1"/>
                          </a:solidFill>
                          <a:effectLst/>
                          <a:latin typeface="+mn-lt"/>
                        </a:rPr>
                        <a:t>Environment set up and </a:t>
                      </a:r>
                      <a:r>
                        <a:rPr lang="en-IN" sz="1000" b="0" i="0" u="none" strike="noStrike" kern="1200" dirty="0">
                          <a:solidFill>
                            <a:schemeClr val="bg1"/>
                          </a:solidFill>
                          <a:effectLst/>
                          <a:latin typeface="+mn-lt"/>
                          <a:ea typeface="+mn-ea"/>
                          <a:cs typeface="+mn-cs"/>
                        </a:rPr>
                        <a:t>availability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Yes</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ea typeface="+mn-ea"/>
                          <a:cs typeface="+mn-cs"/>
                        </a:rPr>
                        <a:t>2 Weeks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0338874"/>
                  </a:ext>
                </a:extLst>
              </a:tr>
              <a:tr h="249243">
                <a:tc>
                  <a:txBody>
                    <a:bodyPr/>
                    <a:lstStyle/>
                    <a:p>
                      <a:r>
                        <a:rPr lang="en-US" sz="1000" b="0" dirty="0">
                          <a:solidFill>
                            <a:schemeClr val="bg1"/>
                          </a:solidFill>
                          <a:latin typeface="+mn-lt"/>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50" b="0" i="0" u="none" strike="noStrike" kern="1200" dirty="0">
                          <a:solidFill>
                            <a:schemeClr val="bg1"/>
                          </a:solidFill>
                          <a:effectLst/>
                          <a:latin typeface="+mn-lt"/>
                        </a:rPr>
                        <a:t>Execution</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IN" sz="1000" b="0" i="0" u="none" strike="noStrike" kern="1200" dirty="0">
                          <a:solidFill>
                            <a:schemeClr val="bg1"/>
                          </a:solidFill>
                          <a:effectLst/>
                          <a:latin typeface="+mn-lt"/>
                          <a:ea typeface="+mn-ea"/>
                          <a:cs typeface="+mn-cs"/>
                        </a:rPr>
                        <a:t>Application build and deployment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No</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Project Specific</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9393133"/>
                  </a:ext>
                </a:extLst>
              </a:tr>
              <a:tr h="249243">
                <a:tc>
                  <a:txBody>
                    <a:bodyPr/>
                    <a:lstStyle/>
                    <a:p>
                      <a:r>
                        <a:rPr lang="en-US" sz="1000" b="0" dirty="0">
                          <a:solidFill>
                            <a:schemeClr val="bg1"/>
                          </a:solidFill>
                          <a:latin typeface="+mn-lt"/>
                        </a:rPr>
                        <a:t>4</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50" b="0" i="0" u="none" strike="noStrike" kern="1200" dirty="0">
                          <a:solidFill>
                            <a:schemeClr val="bg1"/>
                          </a:solidFill>
                          <a:effectLst/>
                          <a:latin typeface="+mn-lt"/>
                        </a:rPr>
                        <a:t>Go-live</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defTabSz="914400" rtl="0" eaLnBrk="1" fontAlgn="t" latinLnBrk="0" hangingPunct="1">
                        <a:spcBef>
                          <a:spcPts val="0"/>
                        </a:spcBef>
                        <a:spcAft>
                          <a:spcPts val="0"/>
                        </a:spcAft>
                      </a:pPr>
                      <a:r>
                        <a:rPr lang="en-IN" sz="1000" b="0" i="0" u="none" strike="noStrike" kern="1200" dirty="0">
                          <a:solidFill>
                            <a:schemeClr val="bg1"/>
                          </a:solidFill>
                          <a:effectLst/>
                          <a:latin typeface="+mn-lt"/>
                          <a:ea typeface="+mn-ea"/>
                          <a:cs typeface="+mn-cs"/>
                        </a:rPr>
                        <a:t>Infrastructure go-live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Yes</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NA</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7330979"/>
                  </a:ext>
                </a:extLst>
              </a:tr>
              <a:tr h="249243">
                <a:tc>
                  <a:txBody>
                    <a:bodyPr/>
                    <a:lstStyle/>
                    <a:p>
                      <a:r>
                        <a:rPr lang="en-US" sz="1000" b="0" dirty="0">
                          <a:solidFill>
                            <a:schemeClr val="bg1"/>
                          </a:solidFill>
                          <a:latin typeface="+mn-lt"/>
                        </a:rPr>
                        <a:t>5</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50" b="0" i="0" u="none" strike="noStrike" kern="1200" dirty="0">
                          <a:solidFill>
                            <a:schemeClr val="bg1"/>
                          </a:solidFill>
                          <a:effectLst/>
                          <a:latin typeface="+mn-lt"/>
                        </a:rPr>
                        <a:t>Close</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Lessons learned, closeout documentation, support documentation sent</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Yes</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l" rtl="0" eaLnBrk="1" fontAlgn="t" latinLnBrk="0" hangingPunct="1">
                        <a:spcBef>
                          <a:spcPts val="0"/>
                        </a:spcBef>
                        <a:spcAft>
                          <a:spcPts val="0"/>
                        </a:spcAft>
                      </a:pPr>
                      <a:r>
                        <a:rPr lang="en-US" sz="1000" b="0" i="0" u="none" strike="noStrike" kern="1200" dirty="0">
                          <a:solidFill>
                            <a:schemeClr val="bg1"/>
                          </a:solidFill>
                          <a:effectLst/>
                          <a:latin typeface="+mn-lt"/>
                        </a:rPr>
                        <a:t>1 Week</a:t>
                      </a:r>
                      <a:endParaRPr lang="en-US" sz="1800" b="0" i="0" u="none" strike="noStrike" dirty="0">
                        <a:solidFill>
                          <a:schemeClr val="bg1"/>
                        </a:solidFill>
                        <a:effectLst/>
                        <a:latin typeface="+mn-lt"/>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1199493"/>
                  </a:ext>
                </a:extLst>
              </a:tr>
            </a:tbl>
          </a:graphicData>
        </a:graphic>
      </p:graphicFrame>
      <p:sp>
        <p:nvSpPr>
          <p:cNvPr id="38" name="Content Placeholder 2">
            <a:extLst>
              <a:ext uri="{FF2B5EF4-FFF2-40B4-BE49-F238E27FC236}">
                <a16:creationId xmlns:a16="http://schemas.microsoft.com/office/drawing/2014/main" id="{DD5A5E67-61B7-442C-839D-DA69805DE2A2}"/>
              </a:ext>
            </a:extLst>
          </p:cNvPr>
          <p:cNvSpPr txBox="1">
            <a:spLocks/>
          </p:cNvSpPr>
          <p:nvPr/>
        </p:nvSpPr>
        <p:spPr>
          <a:xfrm>
            <a:off x="1506770" y="5688469"/>
            <a:ext cx="9920227" cy="320040"/>
          </a:xfrm>
          <a:prstGeom prst="rect">
            <a:avLst/>
          </a:prstGeom>
        </p:spPr>
        <p:txBody>
          <a:bodyPr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lvl="1" indent="0">
              <a:buNone/>
            </a:pPr>
            <a:r>
              <a:rPr lang="en-US" sz="1100" b="1" dirty="0"/>
              <a:t>Note</a:t>
            </a:r>
            <a:r>
              <a:rPr lang="en-US" sz="1100" dirty="0"/>
              <a:t>: All applicable “</a:t>
            </a:r>
            <a:r>
              <a:rPr lang="en-US" sz="1100" dirty="0">
                <a:hlinkClick r:id="rId2" action="ppaction://hlinksldjump">
                  <a:extLst>
                    <a:ext uri="{A12FA001-AC4F-418D-AE19-62706E023703}">
                      <ahyp:hlinkClr xmlns:ahyp="http://schemas.microsoft.com/office/drawing/2018/hyperlinkcolor" val="tx"/>
                    </a:ext>
                  </a:extLst>
                </a:hlinkClick>
              </a:rPr>
              <a:t>EY Mandatory Policies and Security Requirements</a:t>
            </a:r>
            <a:r>
              <a:rPr lang="en-US" sz="1100" dirty="0"/>
              <a:t>” must be planned in the project plan &amp; addressed in initiation/planning phase to ensure they are completed before Go-live.</a:t>
            </a:r>
          </a:p>
          <a:p>
            <a:pPr marL="0" indent="0">
              <a:buNone/>
            </a:pPr>
            <a:endParaRPr lang="en-US" sz="1200" dirty="0"/>
          </a:p>
        </p:txBody>
      </p:sp>
      <p:sp>
        <p:nvSpPr>
          <p:cNvPr id="26" name="Rectangle 25">
            <a:extLst>
              <a:ext uri="{FF2B5EF4-FFF2-40B4-BE49-F238E27FC236}">
                <a16:creationId xmlns:a16="http://schemas.microsoft.com/office/drawing/2014/main" id="{4C23811F-DD67-49E0-BA6D-E58214ED47F5}"/>
              </a:ext>
            </a:extLst>
          </p:cNvPr>
          <p:cNvSpPr>
            <a:spLocks/>
          </p:cNvSpPr>
          <p:nvPr/>
        </p:nvSpPr>
        <p:spPr>
          <a:xfrm>
            <a:off x="560905" y="843695"/>
            <a:ext cx="1147159" cy="2219886"/>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6600" b="1" dirty="0">
                <a:solidFill>
                  <a:schemeClr val="bg1">
                    <a:alpha val="15000"/>
                  </a:schemeClr>
                </a:solidFill>
                <a:latin typeface="EYInterstate" panose="02000503020000020004" pitchFamily="2" charset="0"/>
              </a:rPr>
              <a:t>4</a:t>
            </a:r>
          </a:p>
        </p:txBody>
      </p:sp>
      <p:grpSp>
        <p:nvGrpSpPr>
          <p:cNvPr id="28" name="Group 27">
            <a:extLst>
              <a:ext uri="{FF2B5EF4-FFF2-40B4-BE49-F238E27FC236}">
                <a16:creationId xmlns:a16="http://schemas.microsoft.com/office/drawing/2014/main" id="{E842A24E-79B3-4C7A-A1D4-54F428C268DB}"/>
              </a:ext>
            </a:extLst>
          </p:cNvPr>
          <p:cNvGrpSpPr/>
          <p:nvPr/>
        </p:nvGrpSpPr>
        <p:grpSpPr>
          <a:xfrm>
            <a:off x="2287123" y="1258406"/>
            <a:ext cx="3510415" cy="1659741"/>
            <a:chOff x="1093367" y="1321052"/>
            <a:chExt cx="4963467" cy="1659741"/>
          </a:xfrm>
        </p:grpSpPr>
        <p:sp>
          <p:nvSpPr>
            <p:cNvPr id="34" name="Rectangle 33">
              <a:extLst>
                <a:ext uri="{FF2B5EF4-FFF2-40B4-BE49-F238E27FC236}">
                  <a16:creationId xmlns:a16="http://schemas.microsoft.com/office/drawing/2014/main" id="{133FF193-E991-4679-830F-94CC94C682CE}"/>
                </a:ext>
              </a:extLst>
            </p:cNvPr>
            <p:cNvSpPr>
              <a:spLocks/>
            </p:cNvSpPr>
            <p:nvPr/>
          </p:nvSpPr>
          <p:spPr>
            <a:xfrm>
              <a:off x="1093367" y="1321052"/>
              <a:ext cx="3144515" cy="227798"/>
            </a:xfrm>
            <a:prstGeom prst="rect">
              <a:avLst/>
            </a:prstGeom>
            <a:noFill/>
            <a:ln>
              <a:noFill/>
            </a:ln>
          </p:spPr>
          <p:txBody>
            <a:bodyPr wrap="square" lIns="0" tIns="0" rIns="0" bIns="0" anchor="t" anchorCtr="0">
              <a:noAutofit/>
            </a:bodyPr>
            <a:lstStyle/>
            <a:p>
              <a:pPr marL="0" lvl="3" algn="r" defTabSz="781433">
                <a:spcAft>
                  <a:spcPts val="600"/>
                </a:spcAft>
                <a:buClr>
                  <a:srgbClr val="808080"/>
                </a:buClr>
                <a:buSzPct val="70000"/>
              </a:pPr>
              <a:r>
                <a:rPr lang="en-US" sz="1400" b="1" dirty="0">
                  <a:solidFill>
                    <a:srgbClr val="FFE600"/>
                  </a:solidFill>
                  <a:latin typeface="EYInterstate" panose="02000503020000020004" pitchFamily="2" charset="0"/>
                </a:rPr>
                <a:t>Overall Invest Cost</a:t>
              </a:r>
              <a:endParaRPr lang="en-US" sz="1600" b="1" dirty="0">
                <a:solidFill>
                  <a:srgbClr val="FFE600"/>
                </a:solidFill>
                <a:latin typeface="EYInterstate" panose="02000503020000020004" pitchFamily="2" charset="0"/>
              </a:endParaRPr>
            </a:p>
          </p:txBody>
        </p:sp>
        <p:sp>
          <p:nvSpPr>
            <p:cNvPr id="36" name="Rectangle 35">
              <a:extLst>
                <a:ext uri="{FF2B5EF4-FFF2-40B4-BE49-F238E27FC236}">
                  <a16:creationId xmlns:a16="http://schemas.microsoft.com/office/drawing/2014/main" id="{7CFA07F0-EA4C-47FF-9A46-E0B1D3C794A5}"/>
                </a:ext>
              </a:extLst>
            </p:cNvPr>
            <p:cNvSpPr>
              <a:spLocks/>
            </p:cNvSpPr>
            <p:nvPr/>
          </p:nvSpPr>
          <p:spPr>
            <a:xfrm>
              <a:off x="1093369" y="1622484"/>
              <a:ext cx="3203011" cy="608975"/>
            </a:xfrm>
            <a:prstGeom prst="rect">
              <a:avLst/>
            </a:prstGeom>
            <a:noFill/>
            <a:ln>
              <a:noFill/>
            </a:ln>
          </p:spPr>
          <p:txBody>
            <a:bodyPr wrap="square" lIns="0" tIns="0" rIns="0" bIns="0" anchor="t" anchorCtr="0">
              <a:noAutofit/>
            </a:bodyPr>
            <a:lstStyle/>
            <a:p>
              <a:pPr marL="0" lvl="3" algn="r" defTabSz="781433">
                <a:spcAft>
                  <a:spcPts val="600"/>
                </a:spcAft>
                <a:buClr>
                  <a:srgbClr val="808080"/>
                </a:buClr>
                <a:buSzPct val="70000"/>
              </a:pPr>
              <a:r>
                <a:rPr lang="en-US" sz="2800" dirty="0">
                  <a:solidFill>
                    <a:srgbClr val="FFFFFF"/>
                  </a:solidFill>
                  <a:latin typeface="EYInterstate" panose="02000503020000020004" pitchFamily="2" charset="0"/>
                </a:rPr>
                <a:t>US $2.9K</a:t>
              </a:r>
            </a:p>
          </p:txBody>
        </p:sp>
        <p:sp>
          <p:nvSpPr>
            <p:cNvPr id="41" name="Rectangle 40">
              <a:extLst>
                <a:ext uri="{FF2B5EF4-FFF2-40B4-BE49-F238E27FC236}">
                  <a16:creationId xmlns:a16="http://schemas.microsoft.com/office/drawing/2014/main" id="{63C19C96-E8A3-4E96-AABE-068DE0F51A8E}"/>
                </a:ext>
              </a:extLst>
            </p:cNvPr>
            <p:cNvSpPr>
              <a:spLocks/>
            </p:cNvSpPr>
            <p:nvPr/>
          </p:nvSpPr>
          <p:spPr>
            <a:xfrm>
              <a:off x="1093367" y="2268569"/>
              <a:ext cx="3505084" cy="279983"/>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endParaRPr lang="en-US" sz="1400" dirty="0">
                <a:solidFill>
                  <a:srgbClr val="FFE600"/>
                </a:solidFill>
                <a:latin typeface="EYInterstate" panose="02000503020000020004" pitchFamily="2" charset="0"/>
              </a:endParaRPr>
            </a:p>
          </p:txBody>
        </p:sp>
        <p:sp>
          <p:nvSpPr>
            <p:cNvPr id="43" name="Rectangle 42">
              <a:extLst>
                <a:ext uri="{FF2B5EF4-FFF2-40B4-BE49-F238E27FC236}">
                  <a16:creationId xmlns:a16="http://schemas.microsoft.com/office/drawing/2014/main" id="{1BAC4B86-450A-4131-9D1F-82FB171B572D}"/>
                </a:ext>
              </a:extLst>
            </p:cNvPr>
            <p:cNvSpPr>
              <a:spLocks/>
            </p:cNvSpPr>
            <p:nvPr/>
          </p:nvSpPr>
          <p:spPr>
            <a:xfrm>
              <a:off x="1912112" y="2339459"/>
              <a:ext cx="4144722" cy="641334"/>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100" b="1" dirty="0">
                  <a:solidFill>
                    <a:schemeClr val="bg1"/>
                  </a:solidFill>
                  <a:latin typeface="EYInterstate" panose="02000503020000020004" pitchFamily="2" charset="0"/>
                </a:rPr>
                <a:t>Year One (2021): </a:t>
              </a:r>
              <a:r>
                <a:rPr lang="en-US" sz="1100" dirty="0">
                  <a:solidFill>
                    <a:schemeClr val="bg1"/>
                  </a:solidFill>
                  <a:latin typeface="EYInterstate" panose="02000503020000020004" pitchFamily="2" charset="0"/>
                </a:rPr>
                <a:t>$2949</a:t>
              </a:r>
            </a:p>
          </p:txBody>
        </p:sp>
        <p:cxnSp>
          <p:nvCxnSpPr>
            <p:cNvPr id="44" name="Straight Connector 43">
              <a:extLst>
                <a:ext uri="{FF2B5EF4-FFF2-40B4-BE49-F238E27FC236}">
                  <a16:creationId xmlns:a16="http://schemas.microsoft.com/office/drawing/2014/main" id="{91BEAC15-8764-4A78-8531-1239B504FA56}"/>
                </a:ext>
              </a:extLst>
            </p:cNvPr>
            <p:cNvCxnSpPr>
              <a:cxnSpLocks/>
            </p:cNvCxnSpPr>
            <p:nvPr/>
          </p:nvCxnSpPr>
          <p:spPr>
            <a:xfrm flipH="1">
              <a:off x="1912112" y="2194202"/>
              <a:ext cx="2312563" cy="0"/>
            </a:xfrm>
            <a:prstGeom prst="line">
              <a:avLst/>
            </a:prstGeom>
            <a:ln w="9525">
              <a:solidFill>
                <a:srgbClr val="FFE60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914B6E2-FD46-4947-B127-1C1DABA95239}"/>
              </a:ext>
            </a:extLst>
          </p:cNvPr>
          <p:cNvGrpSpPr/>
          <p:nvPr/>
        </p:nvGrpSpPr>
        <p:grpSpPr>
          <a:xfrm>
            <a:off x="7940925" y="1238705"/>
            <a:ext cx="2831056" cy="1696919"/>
            <a:chOff x="1093367" y="1321052"/>
            <a:chExt cx="4002892" cy="1696919"/>
          </a:xfrm>
        </p:grpSpPr>
        <p:sp>
          <p:nvSpPr>
            <p:cNvPr id="46" name="Rectangle 45">
              <a:extLst>
                <a:ext uri="{FF2B5EF4-FFF2-40B4-BE49-F238E27FC236}">
                  <a16:creationId xmlns:a16="http://schemas.microsoft.com/office/drawing/2014/main" id="{A684A8E8-5C0F-41AC-95A9-5909EDF31400}"/>
                </a:ext>
              </a:extLst>
            </p:cNvPr>
            <p:cNvSpPr>
              <a:spLocks/>
            </p:cNvSpPr>
            <p:nvPr/>
          </p:nvSpPr>
          <p:spPr>
            <a:xfrm>
              <a:off x="1093367" y="1321052"/>
              <a:ext cx="3144515" cy="227798"/>
            </a:xfrm>
            <a:prstGeom prst="rect">
              <a:avLst/>
            </a:prstGeom>
            <a:noFill/>
            <a:ln>
              <a:noFill/>
            </a:ln>
          </p:spPr>
          <p:txBody>
            <a:bodyPr wrap="square" lIns="0" tIns="0" rIns="0" bIns="0" anchor="t" anchorCtr="0">
              <a:noAutofit/>
            </a:bodyPr>
            <a:lstStyle/>
            <a:p>
              <a:pPr marL="0" lvl="3" algn="r" defTabSz="781433">
                <a:spcAft>
                  <a:spcPts val="600"/>
                </a:spcAft>
                <a:buClr>
                  <a:srgbClr val="808080"/>
                </a:buClr>
                <a:buSzPct val="70000"/>
              </a:pPr>
              <a:r>
                <a:rPr lang="en-US" sz="1400" b="1" dirty="0">
                  <a:solidFill>
                    <a:srgbClr val="FFE600"/>
                  </a:solidFill>
                  <a:latin typeface="EYInterstate" panose="02000503020000020004" pitchFamily="2" charset="0"/>
                </a:rPr>
                <a:t>Overall Operate Cost</a:t>
              </a:r>
              <a:endParaRPr lang="en-US" sz="1600" b="1" dirty="0">
                <a:solidFill>
                  <a:srgbClr val="FFE600"/>
                </a:solidFill>
                <a:latin typeface="EYInterstate" panose="02000503020000020004" pitchFamily="2" charset="0"/>
              </a:endParaRPr>
            </a:p>
          </p:txBody>
        </p:sp>
        <p:sp>
          <p:nvSpPr>
            <p:cNvPr id="47" name="Rectangle 46">
              <a:extLst>
                <a:ext uri="{FF2B5EF4-FFF2-40B4-BE49-F238E27FC236}">
                  <a16:creationId xmlns:a16="http://schemas.microsoft.com/office/drawing/2014/main" id="{9146C922-AC5E-4C37-9221-E6071F1AA511}"/>
                </a:ext>
              </a:extLst>
            </p:cNvPr>
            <p:cNvSpPr>
              <a:spLocks/>
            </p:cNvSpPr>
            <p:nvPr/>
          </p:nvSpPr>
          <p:spPr>
            <a:xfrm>
              <a:off x="1093369" y="1622484"/>
              <a:ext cx="3203011" cy="608975"/>
            </a:xfrm>
            <a:prstGeom prst="rect">
              <a:avLst/>
            </a:prstGeom>
            <a:noFill/>
            <a:ln>
              <a:noFill/>
            </a:ln>
          </p:spPr>
          <p:txBody>
            <a:bodyPr wrap="square" lIns="0" tIns="0" rIns="0" bIns="0" anchor="t" anchorCtr="0">
              <a:noAutofit/>
            </a:bodyPr>
            <a:lstStyle/>
            <a:p>
              <a:pPr marL="0" lvl="3" algn="r" defTabSz="781433">
                <a:spcAft>
                  <a:spcPts val="600"/>
                </a:spcAft>
                <a:buClr>
                  <a:srgbClr val="808080"/>
                </a:buClr>
                <a:buSzPct val="70000"/>
              </a:pPr>
              <a:r>
                <a:rPr lang="en-US" sz="2800" dirty="0">
                  <a:solidFill>
                    <a:srgbClr val="FFFFFF"/>
                  </a:solidFill>
                  <a:latin typeface="EYInterstate" panose="02000503020000020004" pitchFamily="2" charset="0"/>
                </a:rPr>
                <a:t>US $41K</a:t>
              </a:r>
            </a:p>
          </p:txBody>
        </p:sp>
        <p:sp>
          <p:nvSpPr>
            <p:cNvPr id="48" name="Rectangle 47">
              <a:extLst>
                <a:ext uri="{FF2B5EF4-FFF2-40B4-BE49-F238E27FC236}">
                  <a16:creationId xmlns:a16="http://schemas.microsoft.com/office/drawing/2014/main" id="{69105613-3405-41BF-AEB7-6BD6157F703B}"/>
                </a:ext>
              </a:extLst>
            </p:cNvPr>
            <p:cNvSpPr>
              <a:spLocks/>
            </p:cNvSpPr>
            <p:nvPr/>
          </p:nvSpPr>
          <p:spPr>
            <a:xfrm>
              <a:off x="1093367" y="2268569"/>
              <a:ext cx="3505084" cy="279983"/>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endParaRPr lang="en-US" sz="1400" dirty="0">
                <a:solidFill>
                  <a:srgbClr val="FFE600"/>
                </a:solidFill>
                <a:latin typeface="EYInterstate" panose="02000503020000020004" pitchFamily="2" charset="0"/>
              </a:endParaRPr>
            </a:p>
          </p:txBody>
        </p:sp>
        <p:sp>
          <p:nvSpPr>
            <p:cNvPr id="49" name="Rectangle 48">
              <a:extLst>
                <a:ext uri="{FF2B5EF4-FFF2-40B4-BE49-F238E27FC236}">
                  <a16:creationId xmlns:a16="http://schemas.microsoft.com/office/drawing/2014/main" id="{DF7A2039-5E03-4747-B309-F4B3D37229CF}"/>
                </a:ext>
              </a:extLst>
            </p:cNvPr>
            <p:cNvSpPr>
              <a:spLocks/>
            </p:cNvSpPr>
            <p:nvPr/>
          </p:nvSpPr>
          <p:spPr>
            <a:xfrm>
              <a:off x="1591176" y="2291280"/>
              <a:ext cx="3505083" cy="726691"/>
            </a:xfrm>
            <a:prstGeom prst="rect">
              <a:avLst/>
            </a:prstGeom>
            <a:noFill/>
            <a:ln>
              <a:noFill/>
            </a:ln>
          </p:spPr>
          <p:txBody>
            <a:bodyPr wrap="square" lIns="0" tIns="0" rIns="0" bIns="0" anchor="t" anchorCtr="0">
              <a:noAutofit/>
            </a:bodyPr>
            <a:lstStyle/>
            <a:p>
              <a:pPr marL="0" lvl="3" defTabSz="781433">
                <a:spcAft>
                  <a:spcPts val="600"/>
                </a:spcAft>
                <a:buClr>
                  <a:srgbClr val="808080"/>
                </a:buClr>
                <a:buSzPct val="70000"/>
              </a:pPr>
              <a:r>
                <a:rPr lang="en-US" sz="1100" b="1" dirty="0">
                  <a:solidFill>
                    <a:schemeClr val="bg1"/>
                  </a:solidFill>
                  <a:latin typeface="EYInterstate" panose="02000503020000020004" pitchFamily="2" charset="0"/>
                </a:rPr>
                <a:t>Year One (2021-2022): </a:t>
              </a:r>
              <a:r>
                <a:rPr lang="en-US" sz="1100" dirty="0">
                  <a:solidFill>
                    <a:schemeClr val="bg1"/>
                  </a:solidFill>
                  <a:latin typeface="EYInterstate" panose="02000503020000020004" pitchFamily="2" charset="0"/>
                </a:rPr>
                <a:t>$10240</a:t>
              </a:r>
            </a:p>
            <a:p>
              <a:pPr marL="0" lvl="3" defTabSz="781433">
                <a:spcAft>
                  <a:spcPts val="600"/>
                </a:spcAft>
                <a:buClr>
                  <a:srgbClr val="808080"/>
                </a:buClr>
                <a:buSzPct val="70000"/>
              </a:pPr>
              <a:r>
                <a:rPr lang="en-US" sz="1100" b="1" dirty="0">
                  <a:solidFill>
                    <a:schemeClr val="bg1"/>
                  </a:solidFill>
                  <a:latin typeface="EYInterstate" panose="02000503020000020004" pitchFamily="2" charset="0"/>
                </a:rPr>
                <a:t>Year Two (2022-2023): </a:t>
              </a:r>
              <a:r>
                <a:rPr lang="en-US" sz="1100" dirty="0">
                  <a:solidFill>
                    <a:schemeClr val="bg1"/>
                  </a:solidFill>
                  <a:latin typeface="EYInterstate" panose="02000503020000020004" pitchFamily="2" charset="0"/>
                </a:rPr>
                <a:t>$15360</a:t>
              </a:r>
            </a:p>
            <a:p>
              <a:pPr marL="0" lvl="3" defTabSz="781433">
                <a:spcAft>
                  <a:spcPts val="600"/>
                </a:spcAft>
                <a:buClr>
                  <a:srgbClr val="808080"/>
                </a:buClr>
                <a:buSzPct val="70000"/>
              </a:pPr>
              <a:r>
                <a:rPr lang="en-US" sz="1100" b="1" dirty="0">
                  <a:solidFill>
                    <a:schemeClr val="bg1"/>
                  </a:solidFill>
                  <a:latin typeface="EYInterstate" panose="02000503020000020004" pitchFamily="2" charset="0"/>
                </a:rPr>
                <a:t>Year Three (2022-2023): </a:t>
              </a:r>
              <a:r>
                <a:rPr lang="en-US" sz="1100" dirty="0">
                  <a:solidFill>
                    <a:schemeClr val="bg1"/>
                  </a:solidFill>
                  <a:latin typeface="EYInterstate" panose="02000503020000020004" pitchFamily="2" charset="0"/>
                </a:rPr>
                <a:t>$15360</a:t>
              </a:r>
            </a:p>
            <a:p>
              <a:pPr marL="0" lvl="3" defTabSz="781433">
                <a:spcAft>
                  <a:spcPts val="600"/>
                </a:spcAft>
                <a:buClr>
                  <a:srgbClr val="808080"/>
                </a:buClr>
                <a:buSzPct val="70000"/>
              </a:pPr>
              <a:endParaRPr lang="en-US" sz="1100" dirty="0">
                <a:solidFill>
                  <a:schemeClr val="bg1"/>
                </a:solidFill>
                <a:latin typeface="EYInterstate" panose="02000503020000020004" pitchFamily="2" charset="0"/>
              </a:endParaRPr>
            </a:p>
            <a:p>
              <a:pPr marL="0" lvl="3" defTabSz="781433">
                <a:spcAft>
                  <a:spcPts val="600"/>
                </a:spcAft>
                <a:buClr>
                  <a:srgbClr val="808080"/>
                </a:buClr>
                <a:buSzPct val="70000"/>
              </a:pPr>
              <a:endParaRPr lang="en-US" sz="1100" dirty="0">
                <a:solidFill>
                  <a:schemeClr val="bg1"/>
                </a:solidFill>
                <a:latin typeface="EYInterstate" panose="02000503020000020004" pitchFamily="2" charset="0"/>
              </a:endParaRPr>
            </a:p>
          </p:txBody>
        </p:sp>
        <p:cxnSp>
          <p:nvCxnSpPr>
            <p:cNvPr id="50" name="Straight Connector 49">
              <a:extLst>
                <a:ext uri="{FF2B5EF4-FFF2-40B4-BE49-F238E27FC236}">
                  <a16:creationId xmlns:a16="http://schemas.microsoft.com/office/drawing/2014/main" id="{299548BC-36FB-4DA0-95E2-4A776A06573F}"/>
                </a:ext>
              </a:extLst>
            </p:cNvPr>
            <p:cNvCxnSpPr>
              <a:cxnSpLocks/>
            </p:cNvCxnSpPr>
            <p:nvPr/>
          </p:nvCxnSpPr>
          <p:spPr>
            <a:xfrm flipH="1">
              <a:off x="1912112" y="2194202"/>
              <a:ext cx="2312563" cy="0"/>
            </a:xfrm>
            <a:prstGeom prst="line">
              <a:avLst/>
            </a:prstGeom>
            <a:ln w="9525">
              <a:solidFill>
                <a:srgbClr val="FFE60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1" name="Line 11">
            <a:extLst>
              <a:ext uri="{FF2B5EF4-FFF2-40B4-BE49-F238E27FC236}">
                <a16:creationId xmlns:a16="http://schemas.microsoft.com/office/drawing/2014/main" id="{82EF9CBB-916E-4819-A9D4-01580F006464}"/>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27" name="Date Placeholder 1">
            <a:extLst>
              <a:ext uri="{FF2B5EF4-FFF2-40B4-BE49-F238E27FC236}">
                <a16:creationId xmlns:a16="http://schemas.microsoft.com/office/drawing/2014/main" id="{9DBCCF55-C4DC-4D66-9954-EEB322B2E5B0}"/>
              </a:ext>
            </a:extLst>
          </p:cNvPr>
          <p:cNvSpPr>
            <a:spLocks noGrp="1"/>
          </p:cNvSpPr>
          <p:nvPr>
            <p:ph type="dt" sz="half" idx="19"/>
          </p:nvPr>
        </p:nvSpPr>
        <p:spPr>
          <a:xfrm>
            <a:off x="1428928" y="6471244"/>
            <a:ext cx="1191258" cy="180000"/>
          </a:xfrm>
        </p:spPr>
        <p:txBody>
          <a:bodyPr/>
          <a:lstStyle/>
          <a:p>
            <a:fld id="{56347C61-55B8-441E-B090-E1BCD7CEC90D}" type="datetime1">
              <a:rPr lang="en-US" smtClean="0"/>
              <a:t>11/23/2021</a:t>
            </a:fld>
            <a:endParaRPr lang="en-IN" dirty="0"/>
          </a:p>
        </p:txBody>
      </p:sp>
      <p:sp>
        <p:nvSpPr>
          <p:cNvPr id="35" name="Footer Placeholder 9">
            <a:extLst>
              <a:ext uri="{FF2B5EF4-FFF2-40B4-BE49-F238E27FC236}">
                <a16:creationId xmlns:a16="http://schemas.microsoft.com/office/drawing/2014/main" id="{1ECF5D43-2096-4285-9B6C-232F13CC9410}"/>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5" name="Slide Number Placeholder 4">
            <a:extLst>
              <a:ext uri="{FF2B5EF4-FFF2-40B4-BE49-F238E27FC236}">
                <a16:creationId xmlns:a16="http://schemas.microsoft.com/office/drawing/2014/main" id="{FCBAEA23-F362-4655-BFDD-E96F4FF61F84}"/>
              </a:ext>
            </a:extLst>
          </p:cNvPr>
          <p:cNvSpPr>
            <a:spLocks noGrp="1"/>
          </p:cNvSpPr>
          <p:nvPr>
            <p:ph type="sldNum" sz="quarter" idx="21"/>
          </p:nvPr>
        </p:nvSpPr>
        <p:spPr/>
        <p:txBody>
          <a:bodyPr/>
          <a:lstStyle/>
          <a:p>
            <a:r>
              <a:rPr lang="en-GB"/>
              <a:t>Page </a:t>
            </a:r>
            <a:fld id="{F1BC30E3-FFE5-4B91-AA19-87A149EBB9EE}" type="slidenum">
              <a:rPr smtClean="0"/>
              <a:pPr/>
              <a:t>4</a:t>
            </a:fld>
            <a:endParaRPr dirty="0"/>
          </a:p>
        </p:txBody>
      </p:sp>
    </p:spTree>
    <p:extLst>
      <p:ext uri="{BB962C8B-B14F-4D97-AF65-F5344CB8AC3E}">
        <p14:creationId xmlns:p14="http://schemas.microsoft.com/office/powerpoint/2010/main" val="146537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Architectural Significant Requirements Realization</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graphicFrame>
        <p:nvGraphicFramePr>
          <p:cNvPr id="10" name="Table 9">
            <a:extLst>
              <a:ext uri="{FF2B5EF4-FFF2-40B4-BE49-F238E27FC236}">
                <a16:creationId xmlns:a16="http://schemas.microsoft.com/office/drawing/2014/main" id="{CF3D5BFC-0B6C-49EB-979A-485DCD614D02}"/>
              </a:ext>
            </a:extLst>
          </p:cNvPr>
          <p:cNvGraphicFramePr>
            <a:graphicFrameLocks noGrp="1"/>
          </p:cNvGraphicFramePr>
          <p:nvPr>
            <p:extLst>
              <p:ext uri="{D42A27DB-BD31-4B8C-83A1-F6EECF244321}">
                <p14:modId xmlns:p14="http://schemas.microsoft.com/office/powerpoint/2010/main" val="355440168"/>
              </p:ext>
            </p:extLst>
          </p:nvPr>
        </p:nvGraphicFramePr>
        <p:xfrm>
          <a:off x="606588" y="978328"/>
          <a:ext cx="10981846" cy="2255520"/>
        </p:xfrm>
        <a:graphic>
          <a:graphicData uri="http://schemas.openxmlformats.org/drawingml/2006/table">
            <a:tbl>
              <a:tblPr firstRow="1" bandRow="1">
                <a:tableStyleId>{8EC20E35-A176-4012-BC5E-935CFFF8708E}</a:tableStyleId>
              </a:tblPr>
              <a:tblGrid>
                <a:gridCol w="291928">
                  <a:extLst>
                    <a:ext uri="{9D8B030D-6E8A-4147-A177-3AD203B41FA5}">
                      <a16:colId xmlns:a16="http://schemas.microsoft.com/office/drawing/2014/main" val="494417995"/>
                    </a:ext>
                  </a:extLst>
                </a:gridCol>
                <a:gridCol w="1387484">
                  <a:extLst>
                    <a:ext uri="{9D8B030D-6E8A-4147-A177-3AD203B41FA5}">
                      <a16:colId xmlns:a16="http://schemas.microsoft.com/office/drawing/2014/main" val="20000"/>
                    </a:ext>
                  </a:extLst>
                </a:gridCol>
                <a:gridCol w="2886635">
                  <a:extLst>
                    <a:ext uri="{9D8B030D-6E8A-4147-A177-3AD203B41FA5}">
                      <a16:colId xmlns:a16="http://schemas.microsoft.com/office/drawing/2014/main" val="20001"/>
                    </a:ext>
                  </a:extLst>
                </a:gridCol>
                <a:gridCol w="3567953">
                  <a:extLst>
                    <a:ext uri="{9D8B030D-6E8A-4147-A177-3AD203B41FA5}">
                      <a16:colId xmlns:a16="http://schemas.microsoft.com/office/drawing/2014/main" val="20002"/>
                    </a:ext>
                  </a:extLst>
                </a:gridCol>
                <a:gridCol w="1568824">
                  <a:extLst>
                    <a:ext uri="{9D8B030D-6E8A-4147-A177-3AD203B41FA5}">
                      <a16:colId xmlns:a16="http://schemas.microsoft.com/office/drawing/2014/main" val="1090918391"/>
                    </a:ext>
                  </a:extLst>
                </a:gridCol>
                <a:gridCol w="1279022">
                  <a:extLst>
                    <a:ext uri="{9D8B030D-6E8A-4147-A177-3AD203B41FA5}">
                      <a16:colId xmlns:a16="http://schemas.microsoft.com/office/drawing/2014/main" val="1902135636"/>
                    </a:ext>
                  </a:extLst>
                </a:gridCol>
              </a:tblGrid>
              <a:tr h="0">
                <a:tc>
                  <a:txBody>
                    <a:bodyPr/>
                    <a:lstStyle/>
                    <a:p>
                      <a:r>
                        <a:rPr lang="en-US" sz="1000" dirty="0">
                          <a:solidFill>
                            <a:schemeClr val="tx1"/>
                          </a:solidFill>
                        </a:rPr>
                        <a:t>#</a:t>
                      </a:r>
                    </a:p>
                  </a:txBody>
                  <a:tcPr>
                    <a:lnB w="6350"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Functional Requirement</a:t>
                      </a:r>
                    </a:p>
                  </a:txBody>
                  <a:tcPr>
                    <a:lnB w="6350"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Technical Requirement</a:t>
                      </a:r>
                    </a:p>
                  </a:txBody>
                  <a:tcPr>
                    <a:lnB w="6350"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Realization</a:t>
                      </a:r>
                    </a:p>
                  </a:txBody>
                  <a:tcPr>
                    <a:lnB w="6350"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Accountable/ Ownership</a:t>
                      </a:r>
                    </a:p>
                  </a:txBody>
                  <a:tcPr>
                    <a:lnB w="6350" cap="flat" cmpd="sng" algn="ctr">
                      <a:solidFill>
                        <a:schemeClr val="bg1"/>
                      </a:solidFill>
                      <a:prstDash val="solid"/>
                      <a:round/>
                      <a:headEnd type="none" w="med" len="med"/>
                      <a:tailEnd type="none" w="med" len="med"/>
                    </a:lnB>
                    <a:solidFill>
                      <a:srgbClr val="FFE600"/>
                    </a:solidFill>
                  </a:tcPr>
                </a:tc>
                <a:tc>
                  <a:txBody>
                    <a:bodyPr/>
                    <a:lstStyle/>
                    <a:p>
                      <a:r>
                        <a:rPr lang="en-US" sz="1000" dirty="0">
                          <a:solidFill>
                            <a:schemeClr val="tx1"/>
                          </a:solidFill>
                        </a:rPr>
                        <a:t>Re-Use?</a:t>
                      </a:r>
                    </a:p>
                  </a:txBody>
                  <a:tcPr>
                    <a:lnB w="6350" cap="flat" cmpd="sng" algn="ctr">
                      <a:solidFill>
                        <a:schemeClr val="bg1"/>
                      </a:solidFill>
                      <a:prstDash val="solid"/>
                      <a:round/>
                      <a:headEnd type="none" w="med" len="med"/>
                      <a:tailEnd type="none" w="med" len="med"/>
                    </a:lnB>
                    <a:solidFill>
                      <a:srgbClr val="FFE600"/>
                    </a:solidFill>
                  </a:tcPr>
                </a:tc>
                <a:extLst>
                  <a:ext uri="{0D108BD9-81ED-4DB2-BD59-A6C34878D82A}">
                    <a16:rowId xmlns:a16="http://schemas.microsoft.com/office/drawing/2014/main" val="2926443490"/>
                  </a:ext>
                </a:extLst>
              </a:tr>
              <a:tr h="241507">
                <a:tc>
                  <a:txBody>
                    <a:bodyPr/>
                    <a:lstStyle/>
                    <a:p>
                      <a:r>
                        <a:rPr lang="en-US" sz="1000" dirty="0">
                          <a:solidFill>
                            <a:schemeClr val="bg1"/>
                          </a:solidFill>
                        </a:rPr>
                        <a:t>1</a:t>
                      </a:r>
                      <a:endParaRPr lang="en-US" sz="1000" b="1" dirty="0">
                        <a:solidFill>
                          <a:schemeClr val="bg1"/>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Deliver offering as a managed service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CTP</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CTP Platform – IS Basic – QA,UAT and PROD</a:t>
                      </a:r>
                    </a:p>
                    <a:p>
                      <a:r>
                        <a:rPr lang="en-US" sz="1000" kern="1200" dirty="0">
                          <a:solidFill>
                            <a:schemeClr val="lt1"/>
                          </a:solidFill>
                          <a:latin typeface="+mn-lt"/>
                          <a:ea typeface="+mn-ea"/>
                          <a:cs typeface="+mn-cs"/>
                        </a:rPr>
                        <a:t>Location : North Europe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900" kern="1200" dirty="0">
                          <a:solidFill>
                            <a:srgbClr val="FFE600"/>
                          </a:solidFill>
                          <a:latin typeface="+mn-lt"/>
                          <a:ea typeface="+mn-ea"/>
                          <a:cs typeface="+mn-cs"/>
                        </a:rPr>
                        <a:t>CTP Platform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81490712"/>
                  </a:ext>
                </a:extLst>
              </a:tr>
              <a:tr h="162560">
                <a:tc>
                  <a:txBody>
                    <a:bodyPr/>
                    <a:lstStyle/>
                    <a:p>
                      <a:r>
                        <a:rPr lang="en-US" sz="1000" strike="sngStrike" dirty="0">
                          <a:solidFill>
                            <a:srgbClr val="FF0000"/>
                          </a:solidFill>
                        </a:rPr>
                        <a:t>2</a:t>
                      </a:r>
                      <a:endParaRPr lang="en-US" sz="1000" b="1" strike="sngStrike" dirty="0">
                        <a:solidFill>
                          <a:srgbClr val="FF0000"/>
                        </a:solidFill>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strike="sngStrike" kern="1200" dirty="0">
                          <a:solidFill>
                            <a:srgbClr val="FF0000"/>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strike="sngStrike" kern="1200" dirty="0">
                          <a:solidFill>
                            <a:srgbClr val="FF0000"/>
                          </a:solidFill>
                          <a:latin typeface="+mn-lt"/>
                          <a:ea typeface="+mn-ea"/>
                          <a:cs typeface="+mn-cs"/>
                        </a:rPr>
                        <a:t>*Azure Data Factory (future requirement)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trike="sngStrike" kern="1200" dirty="0">
                          <a:solidFill>
                            <a:srgbClr val="FF0000"/>
                          </a:solidFill>
                          <a:latin typeface="+mn-lt"/>
                          <a:ea typeface="+mn-ea"/>
                          <a:cs typeface="+mn-cs"/>
                        </a:rPr>
                        <a:t>Components to be build – Azure Data factory V2</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strike="sngStrike" kern="1200" dirty="0">
                          <a:solidFill>
                            <a:srgbClr val="FF00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000" strike="sngStrike" kern="1200" dirty="0">
                          <a:solidFill>
                            <a:srgbClr val="FF0000"/>
                          </a:solidFill>
                          <a:latin typeface="+mn-lt"/>
                          <a:ea typeface="+mn-ea"/>
                          <a:cs typeface="+mn-cs"/>
                        </a:rPr>
                        <a:t>Y</a:t>
                      </a:r>
                      <a:endParaRPr lang="en-US" sz="1000" strike="sngStrike" kern="1200" dirty="0">
                        <a:solidFill>
                          <a:srgbClr val="FF0000"/>
                        </a:solidFill>
                        <a:latin typeface="+mn-lt"/>
                        <a:ea typeface="+mn-ea"/>
                        <a:cs typeface="+mn-cs"/>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162560">
                <a:tc>
                  <a:txBody>
                    <a:bodyPr/>
                    <a:lstStyle/>
                    <a:p>
                      <a:r>
                        <a:rPr lang="en-US" sz="1000" b="1" dirty="0">
                          <a:solidFill>
                            <a:schemeClr val="bg1"/>
                          </a:solidFill>
                        </a:rPr>
                        <a:t>3</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Azure Key Vault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Components to be build – Azure Key Vault, Standard SKU</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FFE6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154029"/>
                  </a:ext>
                </a:extLst>
              </a:tr>
              <a:tr h="162560">
                <a:tc>
                  <a:txBody>
                    <a:bodyPr/>
                    <a:lstStyle/>
                    <a:p>
                      <a:r>
                        <a:rPr lang="en-US" sz="1000" b="1" dirty="0">
                          <a:solidFill>
                            <a:schemeClr val="bg1"/>
                          </a:solidFill>
                        </a:rPr>
                        <a:t>4</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Azure SQL Database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Components to be build – Azure SQL Database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FFE6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6867184"/>
                  </a:ext>
                </a:extLst>
              </a:tr>
              <a:tr h="162560">
                <a:tc>
                  <a:txBody>
                    <a:bodyPr/>
                    <a:lstStyle/>
                    <a:p>
                      <a:r>
                        <a:rPr lang="en-US" sz="1000" b="1" dirty="0">
                          <a:solidFill>
                            <a:schemeClr val="bg1"/>
                          </a:solidFill>
                        </a:rPr>
                        <a:t>5</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Azure Blob Storage Account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Components to be build – Azure Storage Account</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FFE6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9818374"/>
                  </a:ext>
                </a:extLst>
              </a:tr>
              <a:tr h="162560">
                <a:tc>
                  <a:txBody>
                    <a:bodyPr/>
                    <a:lstStyle/>
                    <a:p>
                      <a:r>
                        <a:rPr lang="en-US" sz="1000" b="1" dirty="0">
                          <a:solidFill>
                            <a:schemeClr val="bg1"/>
                          </a:solidFill>
                        </a:rPr>
                        <a:t>6</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Azure Front Door (Web Application Firewall)</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Components to be build – Azure Front Door</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FFE6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56726920"/>
                  </a:ext>
                </a:extLst>
              </a:tr>
              <a:tr h="162560">
                <a:tc>
                  <a:txBody>
                    <a:bodyPr/>
                    <a:lstStyle/>
                    <a:p>
                      <a:r>
                        <a:rPr lang="en-US" sz="1000" b="1" dirty="0">
                          <a:solidFill>
                            <a:schemeClr val="bg1"/>
                          </a:solidFill>
                        </a:rPr>
                        <a:t>7</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PaaS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r>
                        <a:rPr lang="en-US" sz="1000" kern="1200" dirty="0">
                          <a:solidFill>
                            <a:schemeClr val="lt1"/>
                          </a:solidFill>
                          <a:latin typeface="+mn-lt"/>
                          <a:ea typeface="+mn-ea"/>
                          <a:cs typeface="+mn-cs"/>
                        </a:rPr>
                        <a:t>Azure WEB App Service (OS: Windows)</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lt1"/>
                          </a:solidFill>
                          <a:latin typeface="+mn-lt"/>
                          <a:ea typeface="+mn-ea"/>
                          <a:cs typeface="+mn-cs"/>
                        </a:rPr>
                        <a:t>Components to be build – Azure ASP and 2*App Service</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FFE600"/>
                          </a:solidFill>
                          <a:latin typeface="+mn-lt"/>
                          <a:ea typeface="+mn-ea"/>
                          <a:cs typeface="+mn-cs"/>
                        </a:rPr>
                        <a:t>RIOT Integration team</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a:r>
                        <a:rPr lang="en-US" sz="1000" kern="1200" dirty="0">
                          <a:solidFill>
                            <a:schemeClr val="lt1"/>
                          </a:solidFill>
                          <a:latin typeface="+mn-lt"/>
                          <a:ea typeface="+mn-ea"/>
                          <a:cs typeface="+mn-cs"/>
                        </a:rPr>
                        <a:t>Y</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90223369"/>
                  </a:ext>
                </a:extLst>
              </a:tr>
            </a:tbl>
          </a:graphicData>
        </a:graphic>
      </p:graphicFrame>
      <p:sp>
        <p:nvSpPr>
          <p:cNvPr id="5" name="Date Placeholder 4">
            <a:extLst>
              <a:ext uri="{FF2B5EF4-FFF2-40B4-BE49-F238E27FC236}">
                <a16:creationId xmlns:a16="http://schemas.microsoft.com/office/drawing/2014/main" id="{9681B5A0-AF92-4058-A81A-EFECE7650305}"/>
              </a:ext>
            </a:extLst>
          </p:cNvPr>
          <p:cNvSpPr>
            <a:spLocks noGrp="1"/>
          </p:cNvSpPr>
          <p:nvPr>
            <p:ph type="dt" sz="half" idx="19"/>
          </p:nvPr>
        </p:nvSpPr>
        <p:spPr/>
        <p:txBody>
          <a:bodyPr/>
          <a:lstStyle/>
          <a:p>
            <a:fld id="{F2B65562-29EB-4882-A846-F76A07C6EF5F}" type="datetime1">
              <a:rPr lang="en-US" smtClean="0"/>
              <a:t>11/23/2021</a:t>
            </a:fld>
            <a:endParaRPr lang="en-IN" dirty="0"/>
          </a:p>
        </p:txBody>
      </p:sp>
      <p:sp>
        <p:nvSpPr>
          <p:cNvPr id="7" name="Footer Placeholder 6">
            <a:extLst>
              <a:ext uri="{FF2B5EF4-FFF2-40B4-BE49-F238E27FC236}">
                <a16:creationId xmlns:a16="http://schemas.microsoft.com/office/drawing/2014/main" id="{48F9F553-0C53-4E7E-A4F4-F4D2EE00E31A}"/>
              </a:ext>
            </a:extLst>
          </p:cNvPr>
          <p:cNvSpPr>
            <a:spLocks noGrp="1"/>
          </p:cNvSpPr>
          <p:nvPr>
            <p:ph type="ftr" sz="quarter" idx="20"/>
          </p:nvPr>
        </p:nvSpPr>
        <p:spPr>
          <a:xfrm>
            <a:off x="3239187" y="6471244"/>
            <a:ext cx="5203063" cy="180000"/>
          </a:xfrm>
        </p:spPr>
        <p:txBody>
          <a:bodyPr/>
          <a:lstStyle/>
          <a:p>
            <a:r>
              <a:rPr lang="en-IN"/>
              <a:t>DMND0010214 - MENA Rewards Portal</a:t>
            </a:r>
            <a:endParaRPr lang="en-US" dirty="0"/>
          </a:p>
        </p:txBody>
      </p:sp>
      <p:sp>
        <p:nvSpPr>
          <p:cNvPr id="17" name="Flowchart: Connector 16">
            <a:extLst>
              <a:ext uri="{FF2B5EF4-FFF2-40B4-BE49-F238E27FC236}">
                <a16:creationId xmlns:a16="http://schemas.microsoft.com/office/drawing/2014/main" id="{8328974B-968F-455D-A222-857E10A8F122}"/>
              </a:ext>
            </a:extLst>
          </p:cNvPr>
          <p:cNvSpPr/>
          <p:nvPr/>
        </p:nvSpPr>
        <p:spPr>
          <a:xfrm>
            <a:off x="10677982" y="6451529"/>
            <a:ext cx="182880" cy="182880"/>
          </a:xfrm>
          <a:prstGeom prst="flowChart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50" dirty="0">
                <a:ln w="0"/>
                <a:solidFill>
                  <a:schemeClr val="tx1"/>
                </a:solidFill>
                <a:effectLst>
                  <a:outerShdw blurRad="38100" dist="19050" dir="2700000" algn="tl" rotWithShape="0">
                    <a:schemeClr val="dk1">
                      <a:alpha val="40000"/>
                    </a:schemeClr>
                  </a:outerShdw>
                </a:effectLst>
              </a:rPr>
              <a:t>S</a:t>
            </a:r>
          </a:p>
        </p:txBody>
      </p:sp>
      <p:sp>
        <p:nvSpPr>
          <p:cNvPr id="2" name="Slide Number Placeholder 1">
            <a:extLst>
              <a:ext uri="{FF2B5EF4-FFF2-40B4-BE49-F238E27FC236}">
                <a16:creationId xmlns:a16="http://schemas.microsoft.com/office/drawing/2014/main" id="{5E3BE3D4-917A-4BE2-8CA3-20139E293E53}"/>
              </a:ext>
            </a:extLst>
          </p:cNvPr>
          <p:cNvSpPr>
            <a:spLocks noGrp="1"/>
          </p:cNvSpPr>
          <p:nvPr>
            <p:ph type="sldNum" sz="quarter" idx="21"/>
          </p:nvPr>
        </p:nvSpPr>
        <p:spPr/>
        <p:txBody>
          <a:bodyPr/>
          <a:lstStyle/>
          <a:p>
            <a:r>
              <a:rPr lang="en-GB"/>
              <a:t>Page </a:t>
            </a:r>
            <a:fld id="{F1BC30E3-FFE5-4B91-AA19-87A149EBB9EE}" type="slidenum">
              <a:rPr smtClean="0"/>
              <a:pPr/>
              <a:t>5</a:t>
            </a:fld>
            <a:endParaRPr dirty="0"/>
          </a:p>
        </p:txBody>
      </p:sp>
      <p:sp>
        <p:nvSpPr>
          <p:cNvPr id="11" name="TextBox 10">
            <a:extLst>
              <a:ext uri="{FF2B5EF4-FFF2-40B4-BE49-F238E27FC236}">
                <a16:creationId xmlns:a16="http://schemas.microsoft.com/office/drawing/2014/main" id="{8C4EE1BF-0DD9-404F-AB17-4B6CEAB83343}"/>
              </a:ext>
            </a:extLst>
          </p:cNvPr>
          <p:cNvSpPr txBox="1"/>
          <p:nvPr/>
        </p:nvSpPr>
        <p:spPr>
          <a:xfrm>
            <a:off x="723899" y="4777299"/>
            <a:ext cx="10864533" cy="584775"/>
          </a:xfrm>
          <a:prstGeom prst="rect">
            <a:avLst/>
          </a:prstGeom>
          <a:noFill/>
        </p:spPr>
        <p:txBody>
          <a:bodyPr wrap="square">
            <a:spAutoFit/>
          </a:bodyPr>
          <a:lstStyle/>
          <a:p>
            <a:r>
              <a:rPr lang="en-IN" sz="1600" dirty="0">
                <a:solidFill>
                  <a:srgbClr val="FF0000"/>
                </a:solidFill>
                <a:latin typeface="EYInterstate Light"/>
              </a:rPr>
              <a:t>*</a:t>
            </a:r>
            <a:r>
              <a:rPr lang="en-IN" sz="1600" dirty="0">
                <a:solidFill>
                  <a:schemeClr val="bg1"/>
                </a:solidFill>
                <a:latin typeface="EYInterstate Light"/>
              </a:rPr>
              <a:t>Note:- Azure Data Factory(ADF V2) depicted in the diagram is only for reference. It is marked for future purposes and the same you can see in the IAD legend. ADF is out of scope for this version of Solution plan.</a:t>
            </a:r>
            <a:endParaRPr lang="en-IN" sz="1600" dirty="0"/>
          </a:p>
        </p:txBody>
      </p:sp>
    </p:spTree>
    <p:extLst>
      <p:ext uri="{BB962C8B-B14F-4D97-AF65-F5344CB8AC3E}">
        <p14:creationId xmlns:p14="http://schemas.microsoft.com/office/powerpoint/2010/main" val="336224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EYInterstate Light"/>
                <a:cs typeface="Arial"/>
              </a:rPr>
              <a:t>Logical Infrastructure Architecture Diagram – QA</a:t>
            </a:r>
            <a:endParaRPr lang="en-US" dirty="0"/>
          </a:p>
        </p:txBody>
      </p:sp>
      <p:sp>
        <p:nvSpPr>
          <p:cNvPr id="20" name="Line 11">
            <a:extLst>
              <a:ext uri="{FF2B5EF4-FFF2-40B4-BE49-F238E27FC236}">
                <a16:creationId xmlns:a16="http://schemas.microsoft.com/office/drawing/2014/main" id="{2D92EEB6-95D8-4A1D-B19B-2CE6DF70CC06}"/>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8" name="Date Placeholder 1">
            <a:extLst>
              <a:ext uri="{FF2B5EF4-FFF2-40B4-BE49-F238E27FC236}">
                <a16:creationId xmlns:a16="http://schemas.microsoft.com/office/drawing/2014/main" id="{4CB49245-4065-431C-B9C0-3F0CE47E92EF}"/>
              </a:ext>
            </a:extLst>
          </p:cNvPr>
          <p:cNvSpPr>
            <a:spLocks noGrp="1"/>
          </p:cNvSpPr>
          <p:nvPr>
            <p:ph type="dt" sz="half" idx="19"/>
          </p:nvPr>
        </p:nvSpPr>
        <p:spPr>
          <a:xfrm>
            <a:off x="1428928" y="6471244"/>
            <a:ext cx="1191258" cy="180000"/>
          </a:xfrm>
        </p:spPr>
        <p:txBody>
          <a:bodyPr/>
          <a:lstStyle/>
          <a:p>
            <a:fld id="{B6BE49AD-4B6C-47A6-B042-D7F7FB2A3F32}" type="datetime1">
              <a:rPr lang="en-US" smtClean="0"/>
              <a:t>11/23/2021</a:t>
            </a:fld>
            <a:endParaRPr lang="en-IN" dirty="0"/>
          </a:p>
        </p:txBody>
      </p:sp>
      <p:sp>
        <p:nvSpPr>
          <p:cNvPr id="9" name="Footer Placeholder 9">
            <a:extLst>
              <a:ext uri="{FF2B5EF4-FFF2-40B4-BE49-F238E27FC236}">
                <a16:creationId xmlns:a16="http://schemas.microsoft.com/office/drawing/2014/main" id="{B42D951B-B9B2-4B5D-9CFC-49D3C9CD8FDD}"/>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5EA09981-60F0-469D-B549-D4A6313AD329}"/>
              </a:ext>
            </a:extLst>
          </p:cNvPr>
          <p:cNvSpPr>
            <a:spLocks noGrp="1"/>
          </p:cNvSpPr>
          <p:nvPr>
            <p:ph type="sldNum" sz="quarter" idx="21"/>
          </p:nvPr>
        </p:nvSpPr>
        <p:spPr/>
        <p:txBody>
          <a:bodyPr/>
          <a:lstStyle/>
          <a:p>
            <a:r>
              <a:rPr lang="en-GB"/>
              <a:t>Page </a:t>
            </a:r>
            <a:fld id="{F1BC30E3-FFE5-4B91-AA19-87A149EBB9EE}" type="slidenum">
              <a:rPr smtClean="0"/>
              <a:pPr/>
              <a:t>6</a:t>
            </a:fld>
            <a:endParaRPr dirty="0"/>
          </a:p>
        </p:txBody>
      </p:sp>
      <p:pic>
        <p:nvPicPr>
          <p:cNvPr id="3" name="Picture 2">
            <a:extLst>
              <a:ext uri="{FF2B5EF4-FFF2-40B4-BE49-F238E27FC236}">
                <a16:creationId xmlns:a16="http://schemas.microsoft.com/office/drawing/2014/main" id="{73FA7603-EA3C-4C75-B4D2-811447F23460}"/>
              </a:ext>
            </a:extLst>
          </p:cNvPr>
          <p:cNvPicPr>
            <a:picLocks noChangeAspect="1"/>
          </p:cNvPicPr>
          <p:nvPr/>
        </p:nvPicPr>
        <p:blipFill>
          <a:blip r:embed="rId2"/>
          <a:stretch>
            <a:fillRect/>
          </a:stretch>
        </p:blipFill>
        <p:spPr>
          <a:xfrm>
            <a:off x="607799" y="1018243"/>
            <a:ext cx="8589989" cy="5114164"/>
          </a:xfrm>
          <a:prstGeom prst="rect">
            <a:avLst/>
          </a:prstGeom>
        </p:spPr>
      </p:pic>
    </p:spTree>
    <p:extLst>
      <p:ext uri="{BB962C8B-B14F-4D97-AF65-F5344CB8AC3E}">
        <p14:creationId xmlns:p14="http://schemas.microsoft.com/office/powerpoint/2010/main" val="286227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EYInterstate Light"/>
                <a:cs typeface="Arial"/>
              </a:rPr>
              <a:t>Logical Infrastructure Architecture Diagram – UAT</a:t>
            </a:r>
            <a:endParaRPr lang="en-US" dirty="0"/>
          </a:p>
        </p:txBody>
      </p:sp>
      <p:sp>
        <p:nvSpPr>
          <p:cNvPr id="20" name="Line 11">
            <a:extLst>
              <a:ext uri="{FF2B5EF4-FFF2-40B4-BE49-F238E27FC236}">
                <a16:creationId xmlns:a16="http://schemas.microsoft.com/office/drawing/2014/main" id="{2D92EEB6-95D8-4A1D-B19B-2CE6DF70CC06}"/>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8" name="Date Placeholder 1">
            <a:extLst>
              <a:ext uri="{FF2B5EF4-FFF2-40B4-BE49-F238E27FC236}">
                <a16:creationId xmlns:a16="http://schemas.microsoft.com/office/drawing/2014/main" id="{4CB49245-4065-431C-B9C0-3F0CE47E92EF}"/>
              </a:ext>
            </a:extLst>
          </p:cNvPr>
          <p:cNvSpPr>
            <a:spLocks noGrp="1"/>
          </p:cNvSpPr>
          <p:nvPr>
            <p:ph type="dt" sz="half" idx="19"/>
          </p:nvPr>
        </p:nvSpPr>
        <p:spPr>
          <a:xfrm>
            <a:off x="1428928" y="6471244"/>
            <a:ext cx="1191258" cy="180000"/>
          </a:xfrm>
        </p:spPr>
        <p:txBody>
          <a:bodyPr/>
          <a:lstStyle/>
          <a:p>
            <a:fld id="{B6BE49AD-4B6C-47A6-B042-D7F7FB2A3F32}" type="datetime1">
              <a:rPr lang="en-US" smtClean="0"/>
              <a:t>11/23/2021</a:t>
            </a:fld>
            <a:endParaRPr lang="en-IN" dirty="0"/>
          </a:p>
        </p:txBody>
      </p:sp>
      <p:sp>
        <p:nvSpPr>
          <p:cNvPr id="9" name="Footer Placeholder 9">
            <a:extLst>
              <a:ext uri="{FF2B5EF4-FFF2-40B4-BE49-F238E27FC236}">
                <a16:creationId xmlns:a16="http://schemas.microsoft.com/office/drawing/2014/main" id="{B42D951B-B9B2-4B5D-9CFC-49D3C9CD8FDD}"/>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5EA09981-60F0-469D-B549-D4A6313AD329}"/>
              </a:ext>
            </a:extLst>
          </p:cNvPr>
          <p:cNvSpPr>
            <a:spLocks noGrp="1"/>
          </p:cNvSpPr>
          <p:nvPr>
            <p:ph type="sldNum" sz="quarter" idx="21"/>
          </p:nvPr>
        </p:nvSpPr>
        <p:spPr/>
        <p:txBody>
          <a:bodyPr/>
          <a:lstStyle/>
          <a:p>
            <a:r>
              <a:rPr lang="en-GB"/>
              <a:t>Page </a:t>
            </a:r>
            <a:fld id="{F1BC30E3-FFE5-4B91-AA19-87A149EBB9EE}" type="slidenum">
              <a:rPr smtClean="0"/>
              <a:pPr/>
              <a:t>7</a:t>
            </a:fld>
            <a:endParaRPr dirty="0"/>
          </a:p>
        </p:txBody>
      </p:sp>
      <p:pic>
        <p:nvPicPr>
          <p:cNvPr id="5" name="Picture 4">
            <a:extLst>
              <a:ext uri="{FF2B5EF4-FFF2-40B4-BE49-F238E27FC236}">
                <a16:creationId xmlns:a16="http://schemas.microsoft.com/office/drawing/2014/main" id="{0D5A6365-41F5-4645-B482-415952C45B11}"/>
              </a:ext>
            </a:extLst>
          </p:cNvPr>
          <p:cNvPicPr>
            <a:picLocks noChangeAspect="1"/>
          </p:cNvPicPr>
          <p:nvPr/>
        </p:nvPicPr>
        <p:blipFill>
          <a:blip r:embed="rId2"/>
          <a:stretch>
            <a:fillRect/>
          </a:stretch>
        </p:blipFill>
        <p:spPr>
          <a:xfrm>
            <a:off x="617220" y="957292"/>
            <a:ext cx="8616427" cy="5219390"/>
          </a:xfrm>
          <a:prstGeom prst="rect">
            <a:avLst/>
          </a:prstGeom>
        </p:spPr>
      </p:pic>
    </p:spTree>
    <p:extLst>
      <p:ext uri="{BB962C8B-B14F-4D97-AF65-F5344CB8AC3E}">
        <p14:creationId xmlns:p14="http://schemas.microsoft.com/office/powerpoint/2010/main" val="4059723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EYInterstate Light"/>
                <a:cs typeface="Arial"/>
              </a:rPr>
              <a:t>Logical Infrastructure Architecture Diagram – PROD</a:t>
            </a:r>
            <a:endParaRPr lang="en-US" dirty="0"/>
          </a:p>
        </p:txBody>
      </p:sp>
      <p:sp>
        <p:nvSpPr>
          <p:cNvPr id="20" name="Line 11">
            <a:extLst>
              <a:ext uri="{FF2B5EF4-FFF2-40B4-BE49-F238E27FC236}">
                <a16:creationId xmlns:a16="http://schemas.microsoft.com/office/drawing/2014/main" id="{2D92EEB6-95D8-4A1D-B19B-2CE6DF70CC06}"/>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8" name="Date Placeholder 1">
            <a:extLst>
              <a:ext uri="{FF2B5EF4-FFF2-40B4-BE49-F238E27FC236}">
                <a16:creationId xmlns:a16="http://schemas.microsoft.com/office/drawing/2014/main" id="{4CB49245-4065-431C-B9C0-3F0CE47E92EF}"/>
              </a:ext>
            </a:extLst>
          </p:cNvPr>
          <p:cNvSpPr>
            <a:spLocks noGrp="1"/>
          </p:cNvSpPr>
          <p:nvPr>
            <p:ph type="dt" sz="half" idx="19"/>
          </p:nvPr>
        </p:nvSpPr>
        <p:spPr>
          <a:xfrm>
            <a:off x="1428928" y="6471244"/>
            <a:ext cx="1191258" cy="180000"/>
          </a:xfrm>
        </p:spPr>
        <p:txBody>
          <a:bodyPr/>
          <a:lstStyle/>
          <a:p>
            <a:fld id="{B6BE49AD-4B6C-47A6-B042-D7F7FB2A3F32}" type="datetime1">
              <a:rPr lang="en-US" smtClean="0"/>
              <a:t>11/23/2021</a:t>
            </a:fld>
            <a:endParaRPr lang="en-IN" dirty="0"/>
          </a:p>
        </p:txBody>
      </p:sp>
      <p:sp>
        <p:nvSpPr>
          <p:cNvPr id="9" name="Footer Placeholder 9">
            <a:extLst>
              <a:ext uri="{FF2B5EF4-FFF2-40B4-BE49-F238E27FC236}">
                <a16:creationId xmlns:a16="http://schemas.microsoft.com/office/drawing/2014/main" id="{B42D951B-B9B2-4B5D-9CFC-49D3C9CD8FDD}"/>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6" name="Slide Number Placeholder 5">
            <a:extLst>
              <a:ext uri="{FF2B5EF4-FFF2-40B4-BE49-F238E27FC236}">
                <a16:creationId xmlns:a16="http://schemas.microsoft.com/office/drawing/2014/main" id="{5EA09981-60F0-469D-B549-D4A6313AD329}"/>
              </a:ext>
            </a:extLst>
          </p:cNvPr>
          <p:cNvSpPr>
            <a:spLocks noGrp="1"/>
          </p:cNvSpPr>
          <p:nvPr>
            <p:ph type="sldNum" sz="quarter" idx="21"/>
          </p:nvPr>
        </p:nvSpPr>
        <p:spPr/>
        <p:txBody>
          <a:bodyPr/>
          <a:lstStyle/>
          <a:p>
            <a:r>
              <a:rPr lang="en-GB"/>
              <a:t>Page </a:t>
            </a:r>
            <a:fld id="{F1BC30E3-FFE5-4B91-AA19-87A149EBB9EE}" type="slidenum">
              <a:rPr smtClean="0"/>
              <a:pPr/>
              <a:t>8</a:t>
            </a:fld>
            <a:endParaRPr dirty="0"/>
          </a:p>
        </p:txBody>
      </p:sp>
      <p:graphicFrame>
        <p:nvGraphicFramePr>
          <p:cNvPr id="11" name="Object 10">
            <a:extLst>
              <a:ext uri="{FF2B5EF4-FFF2-40B4-BE49-F238E27FC236}">
                <a16:creationId xmlns:a16="http://schemas.microsoft.com/office/drawing/2014/main" id="{0A7D313E-A47F-485B-B041-5162F47DDF6D}"/>
              </a:ext>
            </a:extLst>
          </p:cNvPr>
          <p:cNvGraphicFramePr>
            <a:graphicFrameLocks noChangeAspect="1"/>
          </p:cNvGraphicFramePr>
          <p:nvPr>
            <p:extLst>
              <p:ext uri="{D42A27DB-BD31-4B8C-83A1-F6EECF244321}">
                <p14:modId xmlns:p14="http://schemas.microsoft.com/office/powerpoint/2010/main" val="1719172571"/>
              </p:ext>
            </p:extLst>
          </p:nvPr>
        </p:nvGraphicFramePr>
        <p:xfrm>
          <a:off x="10231905" y="3179213"/>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2" imgW="914400" imgH="771480" progId="AcroExch.Document.DC">
                  <p:embed/>
                </p:oleObj>
              </mc:Choice>
              <mc:Fallback>
                <p:oleObj name="Acrobat Document" showAsIcon="1" r:id="rId2" imgW="914400" imgH="771480" progId="AcroExch.Document.DC">
                  <p:embed/>
                  <p:pic>
                    <p:nvPicPr>
                      <p:cNvPr id="11" name="Object 10">
                        <a:extLst>
                          <a:ext uri="{FF2B5EF4-FFF2-40B4-BE49-F238E27FC236}">
                            <a16:creationId xmlns:a16="http://schemas.microsoft.com/office/drawing/2014/main" id="{0A7D313E-A47F-485B-B041-5162F47DDF6D}"/>
                          </a:ext>
                        </a:extLst>
                      </p:cNvPr>
                      <p:cNvPicPr/>
                      <p:nvPr/>
                    </p:nvPicPr>
                    <p:blipFill>
                      <a:blip r:embed="rId3"/>
                      <a:stretch>
                        <a:fillRect/>
                      </a:stretch>
                    </p:blipFill>
                    <p:spPr>
                      <a:xfrm>
                        <a:off x="10231905" y="3179213"/>
                        <a:ext cx="914400" cy="771525"/>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74EC32DA-12AC-4A1C-908D-C4202486108B}"/>
              </a:ext>
            </a:extLst>
          </p:cNvPr>
          <p:cNvPicPr>
            <a:picLocks noChangeAspect="1"/>
          </p:cNvPicPr>
          <p:nvPr/>
        </p:nvPicPr>
        <p:blipFill>
          <a:blip r:embed="rId4"/>
          <a:stretch>
            <a:fillRect/>
          </a:stretch>
        </p:blipFill>
        <p:spPr>
          <a:xfrm>
            <a:off x="617222" y="970331"/>
            <a:ext cx="8724002" cy="5179457"/>
          </a:xfrm>
          <a:prstGeom prst="rect">
            <a:avLst/>
          </a:prstGeom>
        </p:spPr>
      </p:pic>
    </p:spTree>
    <p:extLst>
      <p:ext uri="{BB962C8B-B14F-4D97-AF65-F5344CB8AC3E}">
        <p14:creationId xmlns:p14="http://schemas.microsoft.com/office/powerpoint/2010/main" val="461334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18" y="265920"/>
            <a:ext cx="10978515" cy="590400"/>
          </a:xfrm>
        </p:spPr>
        <p:txBody>
          <a:bodyPr>
            <a:normAutofit/>
          </a:bodyPr>
          <a:lstStyle/>
          <a:p>
            <a:r>
              <a:rPr lang="en-US" dirty="0"/>
              <a:t>Cost Estimation Summary </a:t>
            </a:r>
          </a:p>
        </p:txBody>
      </p:sp>
      <p:sp>
        <p:nvSpPr>
          <p:cNvPr id="6" name="Line 11">
            <a:extLst>
              <a:ext uri="{FF2B5EF4-FFF2-40B4-BE49-F238E27FC236}">
                <a16:creationId xmlns:a16="http://schemas.microsoft.com/office/drawing/2014/main" id="{6DFE2BA1-DFBE-492F-A145-FE6ED7BA5080}"/>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sp>
        <p:nvSpPr>
          <p:cNvPr id="10" name="Content Placeholder 2">
            <a:extLst>
              <a:ext uri="{FF2B5EF4-FFF2-40B4-BE49-F238E27FC236}">
                <a16:creationId xmlns:a16="http://schemas.microsoft.com/office/drawing/2014/main" id="{A41E8A36-072B-469B-AE40-1BE0BCCEFADD}"/>
              </a:ext>
            </a:extLst>
          </p:cNvPr>
          <p:cNvSpPr txBox="1">
            <a:spLocks/>
          </p:cNvSpPr>
          <p:nvPr/>
        </p:nvSpPr>
        <p:spPr>
          <a:xfrm>
            <a:off x="181829" y="5155156"/>
            <a:ext cx="11406604" cy="759474"/>
          </a:xfrm>
          <a:prstGeom prst="rect">
            <a:avLst/>
          </a:prstGeom>
        </p:spPr>
        <p:txBody>
          <a:bodyPr lIns="91440" tIns="45720" rIns="91440" bIns="4572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3105" lvl="1" indent="-356235"/>
            <a:r>
              <a:rPr lang="en-US" sz="1400" dirty="0"/>
              <a:t>Contingency of 10% applied to Resource cost</a:t>
            </a:r>
          </a:p>
          <a:p>
            <a:pPr marL="713105" lvl="1" indent="-356235"/>
            <a:r>
              <a:rPr lang="en-US" sz="1400" dirty="0"/>
              <a:t>Contingency of 10% applied to Cloud Hosting cost</a:t>
            </a:r>
          </a:p>
          <a:p>
            <a:pPr marL="356870" lvl="1" indent="0">
              <a:buNone/>
            </a:pPr>
            <a:endParaRPr lang="en-US" sz="1400" dirty="0"/>
          </a:p>
        </p:txBody>
      </p:sp>
      <p:sp>
        <p:nvSpPr>
          <p:cNvPr id="9" name="Date Placeholder 1">
            <a:extLst>
              <a:ext uri="{FF2B5EF4-FFF2-40B4-BE49-F238E27FC236}">
                <a16:creationId xmlns:a16="http://schemas.microsoft.com/office/drawing/2014/main" id="{C51D6F1D-99D4-480F-B706-C0E30FCE2C1B}"/>
              </a:ext>
            </a:extLst>
          </p:cNvPr>
          <p:cNvSpPr>
            <a:spLocks noGrp="1"/>
          </p:cNvSpPr>
          <p:nvPr>
            <p:ph type="dt" sz="half" idx="19"/>
          </p:nvPr>
        </p:nvSpPr>
        <p:spPr>
          <a:xfrm>
            <a:off x="1428928" y="6471244"/>
            <a:ext cx="1191258" cy="180000"/>
          </a:xfrm>
        </p:spPr>
        <p:txBody>
          <a:bodyPr/>
          <a:lstStyle/>
          <a:p>
            <a:fld id="{A7379865-28B5-4864-B957-A077BD22FCC7}" type="datetime1">
              <a:rPr lang="en-US" smtClean="0"/>
              <a:t>11/23/2021</a:t>
            </a:fld>
            <a:endParaRPr lang="en-IN" dirty="0"/>
          </a:p>
        </p:txBody>
      </p:sp>
      <p:sp>
        <p:nvSpPr>
          <p:cNvPr id="11" name="Footer Placeholder 9">
            <a:extLst>
              <a:ext uri="{FF2B5EF4-FFF2-40B4-BE49-F238E27FC236}">
                <a16:creationId xmlns:a16="http://schemas.microsoft.com/office/drawing/2014/main" id="{49EEDE1C-0017-4F64-9294-DC829948E36B}"/>
              </a:ext>
            </a:extLst>
          </p:cNvPr>
          <p:cNvSpPr>
            <a:spLocks noGrp="1"/>
          </p:cNvSpPr>
          <p:nvPr>
            <p:ph type="ftr" sz="quarter" idx="20"/>
          </p:nvPr>
        </p:nvSpPr>
        <p:spPr>
          <a:xfrm>
            <a:off x="3239187" y="6471244"/>
            <a:ext cx="3894273" cy="179965"/>
          </a:xfrm>
        </p:spPr>
        <p:txBody>
          <a:bodyPr/>
          <a:lstStyle/>
          <a:p>
            <a:r>
              <a:rPr lang="en-IN">
                <a:latin typeface="EYInterstate Light"/>
              </a:rPr>
              <a:t>DMND0010214 - MENA Rewards Portal</a:t>
            </a:r>
            <a:endParaRPr lang="en-US" dirty="0"/>
          </a:p>
        </p:txBody>
      </p:sp>
      <p:sp>
        <p:nvSpPr>
          <p:cNvPr id="8" name="Slide Number Placeholder 7">
            <a:extLst>
              <a:ext uri="{FF2B5EF4-FFF2-40B4-BE49-F238E27FC236}">
                <a16:creationId xmlns:a16="http://schemas.microsoft.com/office/drawing/2014/main" id="{54DB5DA7-7F83-4790-9C43-6CDE9B8ECE1A}"/>
              </a:ext>
            </a:extLst>
          </p:cNvPr>
          <p:cNvSpPr>
            <a:spLocks noGrp="1"/>
          </p:cNvSpPr>
          <p:nvPr>
            <p:ph type="sldNum" sz="quarter" idx="21"/>
          </p:nvPr>
        </p:nvSpPr>
        <p:spPr/>
        <p:txBody>
          <a:bodyPr/>
          <a:lstStyle/>
          <a:p>
            <a:r>
              <a:rPr lang="en-GB"/>
              <a:t>Page </a:t>
            </a:r>
            <a:fld id="{F1BC30E3-FFE5-4B91-AA19-87A149EBB9EE}" type="slidenum">
              <a:rPr smtClean="0"/>
              <a:pPr/>
              <a:t>9</a:t>
            </a:fld>
            <a:endParaRPr dirty="0"/>
          </a:p>
        </p:txBody>
      </p:sp>
      <p:pic>
        <p:nvPicPr>
          <p:cNvPr id="3" name="Picture 2">
            <a:extLst>
              <a:ext uri="{FF2B5EF4-FFF2-40B4-BE49-F238E27FC236}">
                <a16:creationId xmlns:a16="http://schemas.microsoft.com/office/drawing/2014/main" id="{D8A35654-3B7C-4464-8374-1A61F7893564}"/>
              </a:ext>
            </a:extLst>
          </p:cNvPr>
          <p:cNvPicPr>
            <a:picLocks noChangeAspect="1"/>
          </p:cNvPicPr>
          <p:nvPr/>
        </p:nvPicPr>
        <p:blipFill>
          <a:blip r:embed="rId3"/>
          <a:stretch>
            <a:fillRect/>
          </a:stretch>
        </p:blipFill>
        <p:spPr>
          <a:xfrm>
            <a:off x="617221" y="1033467"/>
            <a:ext cx="10978515" cy="4121689"/>
          </a:xfrm>
          <a:prstGeom prst="rect">
            <a:avLst/>
          </a:prstGeom>
        </p:spPr>
      </p:pic>
    </p:spTree>
    <p:extLst>
      <p:ext uri="{BB962C8B-B14F-4D97-AF65-F5344CB8AC3E}">
        <p14:creationId xmlns:p14="http://schemas.microsoft.com/office/powerpoint/2010/main" val="2421666957"/>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974AC421-4F2E-46A5-9C01-6F171E240785}"/>
    </a:ext>
  </a:extLst>
</a:theme>
</file>

<file path=ppt/theme/theme2.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974AC421-4F2E-46A5-9C01-6F171E240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FBF0B9CEACA34A981A7F46EA19F3F9" ma:contentTypeVersion="13" ma:contentTypeDescription="Create a new document." ma:contentTypeScope="" ma:versionID="20531bc3e27f48492ff25e0c4b6c183b">
  <xsd:schema xmlns:xsd="http://www.w3.org/2001/XMLSchema" xmlns:xs="http://www.w3.org/2001/XMLSchema" xmlns:p="http://schemas.microsoft.com/office/2006/metadata/properties" xmlns:ns3="45cbc027-4fdb-4325-ba4c-14e20f088a7f" xmlns:ns4="fd550b8b-0dd7-4de3-a8e6-af527f15a8ac" targetNamespace="http://schemas.microsoft.com/office/2006/metadata/properties" ma:root="true" ma:fieldsID="d018ad9e87dcdccc730e9b04aafa7514" ns3:_="" ns4:_="">
    <xsd:import namespace="45cbc027-4fdb-4325-ba4c-14e20f088a7f"/>
    <xsd:import namespace="fd550b8b-0dd7-4de3-a8e6-af527f15a8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bc027-4fdb-4325-ba4c-14e20f088a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550b8b-0dd7-4de3-a8e6-af527f15a8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1BFC0D-6B74-4C8D-BE6C-CE141F064349}">
  <ds:schemaRefs>
    <ds:schemaRef ds:uri="http://schemas.microsoft.com/sharepoint/v3/contenttype/forms"/>
  </ds:schemaRefs>
</ds:datastoreItem>
</file>

<file path=customXml/itemProps2.xml><?xml version="1.0" encoding="utf-8"?>
<ds:datastoreItem xmlns:ds="http://schemas.openxmlformats.org/officeDocument/2006/customXml" ds:itemID="{4DAE8115-2F14-48F0-847D-152AA5D33B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bc027-4fdb-4325-ba4c-14e20f088a7f"/>
    <ds:schemaRef ds:uri="fd550b8b-0dd7-4de3-a8e6-af527f15a8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F9842D-AB9B-4DCE-A892-AFACA823105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Global_EY_widescreen_presentation_2019_v1.4</Template>
  <TotalTime>0</TotalTime>
  <Words>2669</Words>
  <Application>Microsoft Office PowerPoint</Application>
  <PresentationFormat>Custom</PresentationFormat>
  <Paragraphs>498</Paragraphs>
  <Slides>22</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0" baseType="lpstr">
      <vt:lpstr>Arial</vt:lpstr>
      <vt:lpstr>EYInterstate</vt:lpstr>
      <vt:lpstr>EYInterstate Light</vt:lpstr>
      <vt:lpstr>Georgia</vt:lpstr>
      <vt:lpstr>Wingdings</vt:lpstr>
      <vt:lpstr>EY dark background</vt:lpstr>
      <vt:lpstr>1_EY dark background</vt:lpstr>
      <vt:lpstr>Acrobat Document</vt:lpstr>
      <vt:lpstr>Solution Plan</vt:lpstr>
      <vt:lpstr>Contents</vt:lpstr>
      <vt:lpstr>Business Executive Summary – Scope </vt:lpstr>
      <vt:lpstr>Business Executive Summary –  Cost &amp; Timelines</vt:lpstr>
      <vt:lpstr>Architectural Significant Requirements Realization</vt:lpstr>
      <vt:lpstr>Logical Infrastructure Architecture Diagram – QA</vt:lpstr>
      <vt:lpstr>Logical Infrastructure Architecture Diagram – UAT</vt:lpstr>
      <vt:lpstr>Logical Infrastructure Architecture Diagram – PROD</vt:lpstr>
      <vt:lpstr>Cost Estimation Summary </vt:lpstr>
      <vt:lpstr>Resource Plan</vt:lpstr>
      <vt:lpstr>Infrastructure Cost Breakdown – QA</vt:lpstr>
      <vt:lpstr>Infrastructure Cost Breakdown – UAT</vt:lpstr>
      <vt:lpstr>Infrastructure Cost Breakdown – PROD</vt:lpstr>
      <vt:lpstr>EY Mandatory Policies and Security Requirements</vt:lpstr>
      <vt:lpstr>Risks</vt:lpstr>
      <vt:lpstr>Assumptions</vt:lpstr>
      <vt:lpstr>Responsibility Matrix</vt:lpstr>
      <vt:lpstr>Next Steps</vt:lpstr>
      <vt:lpstr>Appendix </vt:lpstr>
      <vt:lpstr>Appendix – Document History</vt:lpstr>
      <vt:lpstr>Appendix – Key Contacts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 Solution Plan Template</dc:title>
  <dc:creator/>
  <cp:keywords>Solution Plan, Solution Architecture</cp:keywords>
  <dc:description>Template to be used for producing Solution Plan.</dc:description>
  <cp:lastModifiedBy/>
  <cp:revision>137</cp:revision>
  <dcterms:created xsi:type="dcterms:W3CDTF">2019-07-29T21:12:44Z</dcterms:created>
  <dcterms:modified xsi:type="dcterms:W3CDTF">2021-11-23T12:00:13Z</dcterms:modified>
  <cp:category>Architecture Deliverable</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2.7</vt:lpwstr>
  </property>
  <property fmtid="{D5CDD505-2E9C-101B-9397-08002B2CF9AE}" pid="3" name="TemplateDate">
    <vt:filetime>2019-10-29T10:00:00Z</vt:filetime>
  </property>
  <property fmtid="{D5CDD505-2E9C-101B-9397-08002B2CF9AE}" pid="4" name="Owner">
    <vt:lpwstr>Sekhar Aripaka</vt:lpwstr>
  </property>
  <property fmtid="{D5CDD505-2E9C-101B-9397-08002B2CF9AE}" pid="5" name="Purpose">
    <vt:lpwstr>Solution Plan</vt:lpwstr>
  </property>
  <property fmtid="{D5CDD505-2E9C-101B-9397-08002B2CF9AE}" pid="6" name="Status">
    <vt:lpwstr>Draft</vt:lpwstr>
  </property>
  <property fmtid="{D5CDD505-2E9C-101B-9397-08002B2CF9AE}" pid="7" name="ContentTypeId">
    <vt:lpwstr>0x010100B7FBF0B9CEACA34A981A7F46EA19F3F9</vt:lpwstr>
  </property>
  <property fmtid="{D5CDD505-2E9C-101B-9397-08002B2CF9AE}" pid="8" name="Order">
    <vt:r8>401200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